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7" r:id="rId2"/>
    <p:sldId id="486" r:id="rId3"/>
    <p:sldId id="485" r:id="rId4"/>
    <p:sldId id="386" r:id="rId5"/>
    <p:sldId id="482" r:id="rId6"/>
    <p:sldId id="492" r:id="rId7"/>
    <p:sldId id="493" r:id="rId8"/>
    <p:sldId id="487" r:id="rId9"/>
    <p:sldId id="483" r:id="rId10"/>
    <p:sldId id="488" r:id="rId11"/>
    <p:sldId id="484" r:id="rId12"/>
    <p:sldId id="489" r:id="rId13"/>
    <p:sldId id="332" r:id="rId14"/>
  </p:sldIdLst>
  <p:sldSz cx="12192000" cy="6858000"/>
  <p:notesSz cx="67691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E8DC1F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80985" autoAdjust="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80C544F-EE4C-4494-942F-0A21530894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Follow-Up Think Tank Kooperationen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111CD7-CFE7-4686-8766-8F84B9F511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26.11.2021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0DC9A1-775F-4B32-AC06-C5CF02C8A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34FFD0-6F87-4CB3-9672-FB66BA3DBF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9AEF4-3681-4F02-981D-2433FEECC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23480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Follow-Up Think Tank Kooperationen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26.11.2021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275" y="4767263"/>
            <a:ext cx="54165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669B3-C8B8-408C-8916-8676BAE40B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54774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OQMZ7qs=/?invite_link_id=46952247683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Teilnehmende sind als Einzelpersonen in dieser Runde und bringen ihr Erfahrungen in der Netzwerkarbeit ein</a:t>
            </a:r>
            <a:endParaRPr lang="de-DE" dirty="0">
              <a:effectLst/>
            </a:endParaRP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nicht als institutionelle Repräsentant*innen ihrer Netzwerke</a:t>
            </a:r>
            <a:endParaRPr lang="de-DE" dirty="0">
              <a:effectLst/>
            </a:endParaRP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Schwerpunktthema: Kooperationen in Spannungsfeldern</a:t>
            </a:r>
            <a:endParaRPr lang="de-DE" dirty="0">
              <a:effectLst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81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768421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Abschlussrunde im Plenum (10 Minuten)</a:t>
            </a:r>
            <a:endParaRPr lang="de-DE" dirty="0">
              <a:effectLst/>
            </a:endParaRPr>
          </a:p>
          <a:p>
            <a:pPr marL="9074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Gibt es wichtige Punkte/Folgefragen, die für alle interessant sind?</a:t>
            </a:r>
            <a:endParaRPr lang="de-DE" dirty="0">
              <a:effectLst/>
            </a:endParaRPr>
          </a:p>
          <a:p>
            <a:pPr marL="9074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Welche Themen sollen beim nächsten Mal im Fokus stehen?</a:t>
            </a:r>
            <a:endParaRPr lang="de-DE" dirty="0">
              <a:effectLst/>
            </a:endParaRPr>
          </a:p>
          <a:p>
            <a:pPr marL="9074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Einladung zur Vorbereitungsgruppe</a:t>
            </a:r>
            <a:endParaRPr lang="de-DE" dirty="0">
              <a:effectLst/>
            </a:endParaRP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Verabschiedung, Next </a:t>
            </a:r>
            <a:r>
              <a:rPr lang="de-DE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Steps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(10 Minuten)</a:t>
            </a:r>
            <a:endParaRPr lang="de-DE" dirty="0">
              <a:effectLst/>
            </a:endParaRPr>
          </a:p>
          <a:p>
            <a:pPr marL="907415" indent="-2286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Einladung zum Folgetreffen an alle Interessierte (Jörg &amp; Matthias)</a:t>
            </a:r>
            <a:endParaRPr lang="de-DE" dirty="0">
              <a:effectLst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92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646464"/>
                </a:solidFill>
                <a:effectLst/>
              </a:rPr>
              <a:t>Elke Bosse &amp; Grit </a:t>
            </a:r>
            <a:r>
              <a:rPr lang="de-DE" sz="1200" b="1" dirty="0" err="1">
                <a:solidFill>
                  <a:srgbClr val="646464"/>
                </a:solidFill>
                <a:effectLst/>
              </a:rPr>
              <a:t>Würmseer</a:t>
            </a:r>
            <a:r>
              <a:rPr lang="de-DE" sz="1200" b="1" dirty="0">
                <a:solidFill>
                  <a:srgbClr val="646464"/>
                </a:solidFill>
                <a:effectLst/>
              </a:rPr>
              <a:t> (2020): Hochschulverbünde. HIS-Institut für Hochschulentwicklung e.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646464"/>
                </a:solidFill>
                <a:effectLst/>
              </a:rPr>
              <a:t>- Systematisierung von Verbünden im deutschen Hochschulkontext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646464"/>
                </a:solidFill>
                <a:effectLst/>
              </a:rPr>
              <a:t>- 40 Hochschulverbünde, Online-Recherche, Befragung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srgbClr val="646464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err="1">
                <a:solidFill>
                  <a:srgbClr val="646464"/>
                </a:solidFill>
                <a:effectLst/>
              </a:rPr>
              <a:t>ChristianeArndt</a:t>
            </a:r>
            <a:r>
              <a:rPr lang="de-DE" sz="1200" b="1" dirty="0">
                <a:solidFill>
                  <a:srgbClr val="646464"/>
                </a:solidFill>
                <a:effectLst/>
              </a:rPr>
              <a:t>, Tina Ladwig und Kolleg*innen (2021): BRIDGING. Technische Universität Hamburg.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646464"/>
                </a:solidFill>
                <a:effectLst/>
              </a:rPr>
              <a:t>- FF: Motive, Umsetzungsansätze, Herausforderungen und Gelingensbedingungen für Hochschulverbünde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646464"/>
                </a:solidFill>
                <a:effectLst/>
              </a:rPr>
              <a:t>- Methode: Qualitative Befragung von 36 Akteur*innen in insgesamt 9 Hochschulverbünden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646464"/>
              </a:solidFill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FA2A6E-1BE7-4AFC-8D69-66CC32B7BC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2BF41CC1-925B-47A9-8DF7-C0A5F371F5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180177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116502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Link zum Miro-Board</a:t>
            </a:r>
            <a:endParaRPr lang="de-DE" dirty="0">
              <a:effectLst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de-DE" sz="1800" u="sng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 tooltip="https://miro.com/app/board/uXjVOQMZ7qs=/?invite_link_id=469522476830"/>
              </a:rPr>
              <a:t>https://miro.com/app/board/uXjVOQMZ7qs=/?invite_link_id=469522476830</a:t>
            </a:r>
            <a:endParaRPr lang="de-DE">
              <a:effectLst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28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377267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50738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384880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410968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248305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843159"/>
            <a:ext cx="12192000" cy="1291556"/>
          </a:xfr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0263F7-F4DF-4416-8BFF-FC80FC8BD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873" y="-31860"/>
            <a:ext cx="4620127" cy="68898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17282"/>
            <a:ext cx="12192000" cy="1425877"/>
          </a:xfr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highlight>
                  <a:srgbClr val="E8DC1F"/>
                </a:highligh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492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34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20A259C-71F1-4AAE-B2F9-7B09E33CA122}"/>
              </a:ext>
            </a:extLst>
          </p:cNvPr>
          <p:cNvSpPr/>
          <p:nvPr userDrawn="1"/>
        </p:nvSpPr>
        <p:spPr>
          <a:xfrm>
            <a:off x="1" y="5958673"/>
            <a:ext cx="12192000" cy="995910"/>
          </a:xfrm>
          <a:prstGeom prst="rect">
            <a:avLst/>
          </a:prstGeo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59634" y="889719"/>
            <a:ext cx="8287823" cy="577081"/>
          </a:xfrm>
          <a:solidFill>
            <a:srgbClr val="E8DC1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0">
            <a:spAutoFit/>
          </a:bodyPr>
          <a:lstStyle>
            <a:lvl1pPr marL="0" indent="88900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7494"/>
          </a:xfrm>
        </p:spPr>
        <p:txBody>
          <a:bodyPr>
            <a:normAutofit/>
          </a:bodyPr>
          <a:lstStyle>
            <a:lvl1pPr marL="228600" indent="-22860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E8DC1F"/>
              </a:buClr>
              <a:buFont typeface="Wingdings 3" panose="05040102010807070707" pitchFamily="18" charset="2"/>
              <a:buChar char=""/>
              <a:defRPr sz="2000">
                <a:solidFill>
                  <a:srgbClr val="646464"/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75000"/>
              <a:buFont typeface="Wingdings 3" panose="05040102010807070707" pitchFamily="18" charset="2"/>
              <a:buChar char=""/>
              <a:defRPr sz="2000">
                <a:solidFill>
                  <a:srgbClr val="646464"/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646464"/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646464"/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245822"/>
            <a:ext cx="2743200" cy="365125"/>
          </a:xfrm>
        </p:spPr>
        <p:txBody>
          <a:bodyPr/>
          <a:lstStyle>
            <a:lvl1pPr>
              <a:defRPr b="1">
                <a:solidFill>
                  <a:srgbClr val="646464"/>
                </a:solidFill>
                <a:latin typeface="+mn-lt"/>
              </a:defRPr>
            </a:lvl1pPr>
          </a:lstStyle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86000" y="6245822"/>
            <a:ext cx="3420000" cy="365125"/>
          </a:xfrm>
        </p:spPr>
        <p:txBody>
          <a:bodyPr/>
          <a:lstStyle>
            <a:lvl1pPr>
              <a:defRPr b="1">
                <a:solidFill>
                  <a:srgbClr val="646464"/>
                </a:solidFill>
                <a:latin typeface="+mn-lt"/>
              </a:defRPr>
            </a:lvl1pPr>
          </a:lstStyle>
          <a:p>
            <a:r>
              <a:rPr lang="de-DE"/>
              <a:t>Think Tank "Kooperationen" Follow-Up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22823" y="6245822"/>
            <a:ext cx="2519513" cy="365125"/>
          </a:xfrm>
        </p:spPr>
        <p:txBody>
          <a:bodyPr/>
          <a:lstStyle>
            <a:lvl1pPr>
              <a:defRPr b="1">
                <a:solidFill>
                  <a:srgbClr val="646464"/>
                </a:solidFill>
                <a:latin typeface="+mn-lt"/>
              </a:defRPr>
            </a:lvl1pPr>
          </a:lstStyle>
          <a:p>
            <a:r>
              <a:rPr lang="de-DE" dirty="0"/>
              <a:t>Think Tank Kooperationen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AFDF2F-313E-4C78-8336-B696A0736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2336" y="4534359"/>
            <a:ext cx="1622927" cy="2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42AA885-16FF-48F7-B083-A7E78B626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873" y="-31860"/>
            <a:ext cx="4620127" cy="68898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93443"/>
            <a:ext cx="12192000" cy="1387196"/>
          </a:xfr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</p:spPr>
        <p:txBody>
          <a:bodyPr anchor="ctr">
            <a:normAutofit/>
          </a:bodyPr>
          <a:lstStyle>
            <a:lvl1pPr marL="0" indent="452438">
              <a:lnSpc>
                <a:spcPct val="100000"/>
              </a:lnSpc>
              <a:tabLst>
                <a:tab pos="452438" algn="l"/>
              </a:tabLst>
              <a:defRPr sz="2400">
                <a:solidFill>
                  <a:schemeClr val="bg1"/>
                </a:solidFill>
                <a:highlight>
                  <a:srgbClr val="E8DC1F"/>
                </a:highligh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177484"/>
            <a:ext cx="12192000" cy="635680"/>
          </a:xfr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</p:spPr>
        <p:txBody>
          <a:bodyPr>
            <a:normAutofit/>
          </a:bodyPr>
          <a:lstStyle>
            <a:lvl1pPr marL="0" indent="452438">
              <a:buNone/>
              <a:defRPr sz="2000" i="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38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34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6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10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56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Think Tank "Kooperationen" Follow-Up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67C325F-512A-4835-B3D3-52C946AC20B7}"/>
              </a:ext>
            </a:extLst>
          </p:cNvPr>
          <p:cNvSpPr/>
          <p:nvPr userDrawn="1"/>
        </p:nvSpPr>
        <p:spPr>
          <a:xfrm>
            <a:off x="1647038" y="2290281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9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erg.hafer@uni-potsdam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nd-bw.de/" TargetMode="External"/><Relationship Id="rId4" Type="http://schemas.openxmlformats.org/officeDocument/2006/relationships/hyperlink" Target="https://www.uni-potsdam.de/de/zfq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5107D50-FF58-409A-8C1A-5671A90AE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Think Tank Kooperationen. </a:t>
            </a:r>
            <a:br>
              <a:rPr lang="de-DE" dirty="0"/>
            </a:br>
            <a:r>
              <a:rPr lang="de-DE" dirty="0"/>
              <a:t>Follow-Up "Kooperationen in Spannungsfeldern"</a:t>
            </a:r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A6258046-5AD9-4D3B-BB32-F064B5567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04.02.2022</a:t>
            </a:r>
          </a:p>
        </p:txBody>
      </p:sp>
    </p:spTree>
    <p:extLst>
      <p:ext uri="{BB962C8B-B14F-4D97-AF65-F5344CB8AC3E}">
        <p14:creationId xmlns:p14="http://schemas.microsoft.com/office/powerpoint/2010/main" val="5776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66801"/>
          <a:ext cx="10876256" cy="43047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  <a:gridCol w="5438128">
                  <a:extLst>
                    <a:ext uri="{9D8B030D-6E8A-4147-A177-3AD203B41FA5}">
                      <a16:colId xmlns:a16="http://schemas.microsoft.com/office/drawing/2014/main" val="1772486314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Konkurrenz &amp; Kooperation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55619"/>
                  </a:ext>
                </a:extLst>
              </a:tr>
              <a:tr h="1278836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eigene Profilbildung vs. Entwicklung von Gemeinsamkeiten auf strategischer Ebene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Zusammenarbeit auf Augenhöhe vs. Konkurrenz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Wettbewerb um Studierende, Wirtschaftspartner*innen, Grundfinanzierung, Drittmittel, Räumlichkeiten, etc. </a:t>
                      </a: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strukturelle und kulturelle Ähnlichkeit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Wahrung der hochschuleigenen Autonomie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Vertrauen, Akzeptanz der Eigenheiten und wechselseitige Nachsicht</a:t>
                      </a: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Realisierte Mehrwerte der Zusammenarbeit, sichtbare Erfolge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52306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413476" cy="577081"/>
          </a:xfrm>
        </p:spPr>
        <p:txBody>
          <a:bodyPr/>
          <a:lstStyle/>
          <a:p>
            <a:r>
              <a:rPr lang="de-DE" dirty="0"/>
              <a:t>Spannungsfelder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D13C8A-28CB-4CC2-BEA1-B945E19B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1110011-CD44-4104-B4BE-0DBFCC36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3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964918"/>
              </p:ext>
            </p:extLst>
          </p:nvPr>
        </p:nvGraphicFramePr>
        <p:xfrm>
          <a:off x="0" y="1466801"/>
          <a:ext cx="5438128" cy="34709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Wandel &amp; Kontinuität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8852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Veränderte Finanzierungen des Verbundes mit der Zeit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Strukturen unabhängig von einzelnen Personen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Fehlende Anreize 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Unsicherheiten (unspezifische Rechtsform, Finanzierung)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37799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413476" cy="577081"/>
          </a:xfrm>
        </p:spPr>
        <p:txBody>
          <a:bodyPr/>
          <a:lstStyle/>
          <a:p>
            <a:r>
              <a:rPr lang="de-DE" dirty="0"/>
              <a:t>Spannungsfelder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067FD0-13A6-472E-A4BE-32B295D5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BD02985-5600-42EE-89D9-A2C41589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9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66801"/>
          <a:ext cx="10876256" cy="34709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  <a:gridCol w="5438128">
                  <a:extLst>
                    <a:ext uri="{9D8B030D-6E8A-4147-A177-3AD203B41FA5}">
                      <a16:colId xmlns:a16="http://schemas.microsoft.com/office/drawing/2014/main" val="1772486314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Wandel &amp; Kontinuität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0" lvl="2" indent="-2286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endParaRPr lang="de-DE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8852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Veränderte Finanzierungen des Verbundes mit der Zeit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Strukturen </a:t>
                      </a: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unabhängig von einzelnen Personen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Fehlende Anreize 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Unsicherheiten (unspezifische Rechtsform, Finanzierung)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Stabilität durch Kontinuität und Erfahrungen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Verbessertes Vertrauensverhältnis durch Kontinuität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institutionelle Verankerung der (neutralen) Kooperationsführung </a:t>
                      </a: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37799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413476" cy="577081"/>
          </a:xfrm>
        </p:spPr>
        <p:txBody>
          <a:bodyPr/>
          <a:lstStyle/>
          <a:p>
            <a:r>
              <a:rPr lang="de-DE" dirty="0"/>
              <a:t>Spannungsfelder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067FD0-13A6-472E-A4BE-32B295D5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BD02985-5600-42EE-89D9-A2C41589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7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11">
            <a:extLst>
              <a:ext uri="{FF2B5EF4-FFF2-40B4-BE49-F238E27FC236}">
                <a16:creationId xmlns:a16="http://schemas.microsoft.com/office/drawing/2014/main" id="{A6258046-5AD9-4D3B-BB32-F064B5567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17282"/>
            <a:ext cx="12192000" cy="2717433"/>
          </a:xfrm>
        </p:spPr>
        <p:txBody>
          <a:bodyPr>
            <a:noAutofit/>
          </a:bodyPr>
          <a:lstStyle/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Jörg Hafer 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Universität Potsdam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endParaRPr lang="de-DE" sz="1600" dirty="0"/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Zentrum für Qualitätsentwicklung </a:t>
            </a:r>
            <a:br>
              <a:rPr lang="de-DE" sz="1600" dirty="0"/>
            </a:br>
            <a:r>
              <a:rPr lang="de-DE" sz="1600" dirty="0"/>
              <a:t>in Lehre und Studium (</a:t>
            </a:r>
            <a:r>
              <a:rPr lang="de-DE" sz="1600" dirty="0" err="1"/>
              <a:t>ZfQ</a:t>
            </a:r>
            <a:r>
              <a:rPr lang="de-DE" sz="1600" dirty="0"/>
              <a:t>)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Bereich Lehre &amp; Medien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 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Telefon: +49 331 977-1589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>
                <a:hlinkClick r:id="rId3"/>
              </a:rPr>
              <a:t>joerg.hafer@uni-potsdam.de</a:t>
            </a:r>
            <a:br>
              <a:rPr lang="de-DE" sz="1600" dirty="0"/>
            </a:br>
            <a:r>
              <a:rPr lang="de-DE" sz="1600" dirty="0">
                <a:hlinkClick r:id="rId4"/>
              </a:rPr>
              <a:t>https://www.uni-potsdam.de/de/zfq/</a:t>
            </a:r>
            <a:r>
              <a:rPr lang="de-DE" sz="1600" dirty="0"/>
              <a:t>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859729" y="739645"/>
            <a:ext cx="4409307" cy="707886"/>
          </a:xfrm>
          <a:prstGeom prst="rect">
            <a:avLst/>
          </a:prstGeom>
          <a:solidFill>
            <a:srgbClr val="E8DC1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prstClr val="white"/>
                </a:solidFill>
                <a:ea typeface="+mj-ea"/>
                <a:cs typeface="+mj-cs"/>
              </a:rPr>
              <a:t>Herzlichen Dank!</a:t>
            </a:r>
            <a:endParaRPr lang="de-DE" dirty="0"/>
          </a:p>
        </p:txBody>
      </p:sp>
      <p:sp>
        <p:nvSpPr>
          <p:cNvPr id="6" name="Untertitel 11">
            <a:extLst>
              <a:ext uri="{FF2B5EF4-FFF2-40B4-BE49-F238E27FC236}">
                <a16:creationId xmlns:a16="http://schemas.microsoft.com/office/drawing/2014/main" id="{E3FBE404-0978-4BBB-AD3D-DF37A94B100B}"/>
              </a:ext>
            </a:extLst>
          </p:cNvPr>
          <p:cNvSpPr txBox="1">
            <a:spLocks/>
          </p:cNvSpPr>
          <p:nvPr/>
        </p:nvSpPr>
        <p:spPr>
          <a:xfrm>
            <a:off x="4050687" y="2417282"/>
            <a:ext cx="12192000" cy="27174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Dr. Matthias Bandtel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Geschäftsstelle HND-BW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endParaRPr lang="de-DE" sz="1600" dirty="0"/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Hochschulnetzwerk Digitalisierung der Lehre</a:t>
            </a:r>
            <a:br>
              <a:rPr lang="de-DE" sz="1600" dirty="0"/>
            </a:br>
            <a:r>
              <a:rPr lang="de-DE" sz="1600" dirty="0"/>
              <a:t>Baden-Württemberg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Karlsruher Institut für Technologie (KIT)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 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Telefon: +49 721 608-48165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u="sng" dirty="0">
                <a:hlinkClick r:id="rId5"/>
              </a:rPr>
              <a:t>matthias.bandtel@kit.edu</a:t>
            </a:r>
          </a:p>
          <a:p>
            <a:pPr marL="1073150" algn="l">
              <a:lnSpc>
                <a:spcPct val="100000"/>
              </a:lnSpc>
              <a:spcBef>
                <a:spcPts val="0"/>
              </a:spcBef>
            </a:pPr>
            <a:r>
              <a:rPr lang="de-DE" sz="1600" u="sng" dirty="0">
                <a:hlinkClick r:id="rId5"/>
              </a:rPr>
              <a:t>www.hnd-bw.de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6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6586B0D-11AF-4D1A-8AEC-F35A20128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7721"/>
              </p:ext>
            </p:extLst>
          </p:nvPr>
        </p:nvGraphicFramePr>
        <p:xfrm>
          <a:off x="0" y="1466800"/>
          <a:ext cx="12192002" cy="45014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61241">
                  <a:extLst>
                    <a:ext uri="{9D8B030D-6E8A-4147-A177-3AD203B41FA5}">
                      <a16:colId xmlns:a16="http://schemas.microsoft.com/office/drawing/2014/main" val="1954780715"/>
                    </a:ext>
                  </a:extLst>
                </a:gridCol>
                <a:gridCol w="3678621">
                  <a:extLst>
                    <a:ext uri="{9D8B030D-6E8A-4147-A177-3AD203B41FA5}">
                      <a16:colId xmlns:a16="http://schemas.microsoft.com/office/drawing/2014/main" val="1617208361"/>
                    </a:ext>
                  </a:extLst>
                </a:gridCol>
                <a:gridCol w="1711124">
                  <a:extLst>
                    <a:ext uri="{9D8B030D-6E8A-4147-A177-3AD203B41FA5}">
                      <a16:colId xmlns:a16="http://schemas.microsoft.com/office/drawing/2014/main" val="548994606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2069814841"/>
                    </a:ext>
                  </a:extLst>
                </a:gridCol>
                <a:gridCol w="1048939">
                  <a:extLst>
                    <a:ext uri="{9D8B030D-6E8A-4147-A177-3AD203B41FA5}">
                      <a16:colId xmlns:a16="http://schemas.microsoft.com/office/drawing/2014/main" val="3960124359"/>
                    </a:ext>
                  </a:extLst>
                </a:gridCol>
                <a:gridCol w="2955504">
                  <a:extLst>
                    <a:ext uri="{9D8B030D-6E8A-4147-A177-3AD203B41FA5}">
                      <a16:colId xmlns:a16="http://schemas.microsoft.com/office/drawing/2014/main" val="3695864874"/>
                    </a:ext>
                  </a:extLst>
                </a:gridCol>
              </a:tblGrid>
              <a:tr h="6071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2400" b="1" kern="1200" dirty="0">
                        <a:solidFill>
                          <a:srgbClr val="4B4B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b="1" kern="1200" dirty="0">
                          <a:solidFill>
                            <a:srgbClr val="4B4B4B"/>
                          </a:solidFill>
                          <a:latin typeface="+mn-lt"/>
                          <a:ea typeface="+mn-ea"/>
                          <a:cs typeface="+mn-cs"/>
                        </a:rPr>
                        <a:t>Begrüßung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2400" b="1" kern="1200" dirty="0">
                        <a:solidFill>
                          <a:srgbClr val="4B4B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8477893"/>
                  </a:ext>
                </a:extLst>
              </a:tr>
              <a:tr h="607180">
                <a:tc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4B4B4B"/>
                          </a:solidFill>
                        </a:rPr>
                        <a:t>Vorstellungsrunde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689220"/>
                  </a:ext>
                </a:extLst>
              </a:tr>
              <a:tr h="607180">
                <a:tc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4B4B4B"/>
                          </a:solidFill>
                        </a:rPr>
                        <a:t>Break-Out-Sessions: Kooperationen in Spannungsfeldern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705455"/>
                  </a:ext>
                </a:extLst>
              </a:tr>
              <a:tr h="1092925"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rgbClr val="4B4B4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rgbClr val="4B4B4B"/>
                          </a:solidFill>
                        </a:rPr>
                        <a:t>Eigeninteressen &amp; Gemeinsame Ziele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rgbClr val="4B4B4B"/>
                          </a:solidFill>
                        </a:rPr>
                        <a:t>Konkurrenz &amp; Kooperation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rgbClr val="4B4B4B"/>
                          </a:solidFill>
                        </a:rPr>
                        <a:t>Konkurrenz &amp; Kooperation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rgbClr val="4B4B4B"/>
                          </a:solidFill>
                        </a:rPr>
                        <a:t>Wandel &amp; </a:t>
                      </a:r>
                    </a:p>
                    <a:p>
                      <a:r>
                        <a:rPr lang="de-DE" sz="2400" b="0" dirty="0">
                          <a:solidFill>
                            <a:srgbClr val="4B4B4B"/>
                          </a:solidFill>
                        </a:rPr>
                        <a:t>Kontinuität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rgbClr val="4B4B4B"/>
                          </a:solidFill>
                        </a:rPr>
                        <a:t>Wandel &amp; </a:t>
                      </a:r>
                    </a:p>
                    <a:p>
                      <a:r>
                        <a:rPr lang="de-DE" sz="2400" b="0" dirty="0">
                          <a:solidFill>
                            <a:srgbClr val="4B4B4B"/>
                          </a:solidFill>
                        </a:rPr>
                        <a:t>Kontinuität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35574"/>
                  </a:ext>
                </a:extLst>
              </a:tr>
              <a:tr h="607180">
                <a:tc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4B4B4B"/>
                          </a:solidFill>
                        </a:rPr>
                        <a:t>Abschlussrunde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205903"/>
                  </a:ext>
                </a:extLst>
              </a:tr>
              <a:tr h="979836">
                <a:tc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4B4B4B"/>
                          </a:solidFill>
                        </a:rPr>
                        <a:t>Next </a:t>
                      </a:r>
                      <a:r>
                        <a:rPr lang="de-DE" sz="2400" b="1" dirty="0" err="1">
                          <a:solidFill>
                            <a:srgbClr val="4B4B4B"/>
                          </a:solidFill>
                        </a:rPr>
                        <a:t>Steps</a:t>
                      </a:r>
                      <a:r>
                        <a:rPr lang="de-DE" sz="2400" b="1" dirty="0">
                          <a:solidFill>
                            <a:srgbClr val="4B4B4B"/>
                          </a:solidFill>
                        </a:rPr>
                        <a:t> &amp; Verabschiedung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2400" b="1" dirty="0">
                        <a:solidFill>
                          <a:srgbClr val="4B4B4B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68529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8DA512B-00C0-4ADD-95CE-279576A6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4" y="889719"/>
            <a:ext cx="1875491" cy="577081"/>
          </a:xfrm>
        </p:spPr>
        <p:txBody>
          <a:bodyPr/>
          <a:lstStyle/>
          <a:p>
            <a:r>
              <a:rPr lang="de-DE" dirty="0"/>
              <a:t>Rahmen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90761F4-A8E0-4FF0-85E3-D89A5470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65F9907-D0BF-47C0-9924-65D0565D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6A452-089D-41C9-9944-E99BC88C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4" y="889719"/>
            <a:ext cx="4308144" cy="577081"/>
          </a:xfrm>
        </p:spPr>
        <p:txBody>
          <a:bodyPr/>
          <a:lstStyle/>
          <a:p>
            <a:r>
              <a:rPr lang="de-DE" dirty="0"/>
              <a:t>Herzlich willkommen!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AAF023-8E49-42DB-9D2F-2F6974F15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Elke Bosse (HIS-HE)</a:t>
            </a:r>
          </a:p>
          <a:p>
            <a:r>
              <a:rPr lang="de-DE" dirty="0"/>
              <a:t>Julia </a:t>
            </a:r>
            <a:r>
              <a:rPr lang="de-DE" dirty="0" err="1"/>
              <a:t>Derkau</a:t>
            </a:r>
            <a:r>
              <a:rPr lang="de-DE" dirty="0"/>
              <a:t> (Universität Mannheim)</a:t>
            </a:r>
          </a:p>
          <a:p>
            <a:r>
              <a:rPr lang="de-DE" dirty="0"/>
              <a:t>Claudia </a:t>
            </a:r>
            <a:r>
              <a:rPr lang="de-DE" dirty="0" err="1"/>
              <a:t>Dobrinski</a:t>
            </a:r>
            <a:r>
              <a:rPr lang="de-DE" dirty="0"/>
              <a:t> (THESIS)</a:t>
            </a:r>
          </a:p>
          <a:p>
            <a:r>
              <a:rPr lang="de-DE" dirty="0"/>
              <a:t>Janina Göbel (TU Berlin)</a:t>
            </a:r>
          </a:p>
          <a:p>
            <a:r>
              <a:rPr lang="de-DE" dirty="0"/>
              <a:t>Lavinia </a:t>
            </a:r>
            <a:r>
              <a:rPr lang="de-DE" dirty="0" err="1"/>
              <a:t>Ionnica</a:t>
            </a:r>
            <a:r>
              <a:rPr lang="de-DE" dirty="0"/>
              <a:t> (Hochschulforum Digitalisierung)</a:t>
            </a:r>
          </a:p>
          <a:p>
            <a:r>
              <a:rPr lang="de-DE" dirty="0"/>
              <a:t>Oliver Janoschka (Hochschulforum Digitalisierung)</a:t>
            </a:r>
          </a:p>
          <a:p>
            <a:r>
              <a:rPr lang="de-DE" dirty="0"/>
              <a:t>Iris Kimizoglu (</a:t>
            </a:r>
            <a:r>
              <a:rPr lang="de-DE" dirty="0" err="1"/>
              <a:t>fzs</a:t>
            </a:r>
            <a:r>
              <a:rPr lang="de-DE" dirty="0"/>
              <a:t>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4FA0156-9368-4439-9580-348081ECE4DA}"/>
              </a:ext>
            </a:extLst>
          </p:cNvPr>
          <p:cNvSpPr txBox="1">
            <a:spLocks/>
          </p:cNvSpPr>
          <p:nvPr/>
        </p:nvSpPr>
        <p:spPr>
          <a:xfrm>
            <a:off x="6587358" y="1825625"/>
            <a:ext cx="10515600" cy="3417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E8DC1F"/>
              </a:buClr>
              <a:buFont typeface="Wingdings 3" panose="05040102010807070707" pitchFamily="18" charset="2"/>
              <a:buChar char="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75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Michaela Köhler (</a:t>
            </a:r>
            <a:r>
              <a:rPr lang="de-DE" dirty="0" err="1"/>
              <a:t>HfK+G</a:t>
            </a:r>
            <a:r>
              <a:rPr lang="de-DE" dirty="0"/>
              <a:t> Stuttgart)</a:t>
            </a:r>
          </a:p>
          <a:p>
            <a:r>
              <a:rPr lang="de-DE" dirty="0"/>
              <a:t>Sebastian </a:t>
            </a:r>
            <a:r>
              <a:rPr lang="de-DE" dirty="0" err="1"/>
              <a:t>Metag</a:t>
            </a:r>
            <a:r>
              <a:rPr lang="de-DE" dirty="0"/>
              <a:t> (Universität Weimar)</a:t>
            </a:r>
          </a:p>
          <a:p>
            <a:r>
              <a:rPr lang="de-DE" dirty="0"/>
              <a:t>Henning Schweer (HOOU)</a:t>
            </a:r>
          </a:p>
          <a:p>
            <a:r>
              <a:rPr lang="de-DE" dirty="0"/>
              <a:t>Grit Würmseer (HIS-HE)</a:t>
            </a:r>
          </a:p>
          <a:p>
            <a:r>
              <a:rPr lang="de-DE" dirty="0"/>
              <a:t>Tamara </a:t>
            </a:r>
            <a:r>
              <a:rPr lang="de-DE" dirty="0" err="1"/>
              <a:t>Zajontz</a:t>
            </a:r>
            <a:r>
              <a:rPr lang="de-DE" dirty="0"/>
              <a:t> (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Hochschulevaluierungsverbund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Südwest e.V.)</a:t>
            </a:r>
          </a:p>
          <a:p>
            <a:r>
              <a:rPr lang="de-DE" dirty="0"/>
              <a:t>Jörg Hafer (Universität Potsdam)</a:t>
            </a:r>
          </a:p>
          <a:p>
            <a:r>
              <a:rPr lang="de-DE" dirty="0"/>
              <a:t>Matthias Bandtel (HND-BW)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6CA627A-9FDE-4308-8EEF-02D36818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A999CD2-D81A-437B-AF1E-8F855D65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57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F111E-8DCE-4C7A-B289-DAD87F35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4" y="889719"/>
            <a:ext cx="6889748" cy="577081"/>
          </a:xfrm>
        </p:spPr>
        <p:txBody>
          <a:bodyPr/>
          <a:lstStyle/>
          <a:p>
            <a:r>
              <a:rPr lang="de-DE" dirty="0"/>
              <a:t>Kooperationen in Spannungsfeldern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323C7B-C8F0-4CD3-84A6-C6D9CBBA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362DB1D-0205-4649-B969-15AAA4EE4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23" t="12974" r="34196"/>
          <a:stretch/>
        </p:blipFill>
        <p:spPr>
          <a:xfrm>
            <a:off x="4084277" y="1825885"/>
            <a:ext cx="248432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A23E56-80B3-4C34-8F90-7C9984726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96" t="15281" r="26686"/>
          <a:stretch/>
        </p:blipFill>
        <p:spPr>
          <a:xfrm>
            <a:off x="8176819" y="1825625"/>
            <a:ext cx="2501859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E715231-7443-4DD6-8C2C-88561058B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23" t="11835" r="33174"/>
          <a:stretch/>
        </p:blipFill>
        <p:spPr>
          <a:xfrm>
            <a:off x="0" y="1825625"/>
            <a:ext cx="252642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9AA3484-9F99-43B4-B900-3FA81E119800}"/>
              </a:ext>
            </a:extLst>
          </p:cNvPr>
          <p:cNvSpPr txBox="1"/>
          <p:nvPr/>
        </p:nvSpPr>
        <p:spPr>
          <a:xfrm rot="16200000">
            <a:off x="1213663" y="3184668"/>
            <a:ext cx="3733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646464"/>
                </a:solidFill>
                <a:effectLst/>
              </a:rPr>
              <a:t>Bosse, Elke/</a:t>
            </a:r>
            <a:r>
              <a:rPr lang="de-DE" sz="1200" dirty="0" err="1">
                <a:solidFill>
                  <a:srgbClr val="646464"/>
                </a:solidFill>
                <a:effectLst/>
              </a:rPr>
              <a:t>Würmseer</a:t>
            </a:r>
            <a:r>
              <a:rPr lang="de-DE" sz="1200" dirty="0">
                <a:solidFill>
                  <a:srgbClr val="646464"/>
                </a:solidFill>
                <a:effectLst/>
              </a:rPr>
              <a:t>, Grit (2020): Hochschulverbünde. Ein aktueller Überblick zu Rahmenbedingungen, Organisation, Herausforderungen und Erfolgsfaktoren lehrbezogener Zusammenarbeit. Hannover: HIS-Institut für Hochschulentwicklung e. V.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BDAEC4-0CE1-4AD3-B4A6-7DC9B3728269}"/>
              </a:ext>
            </a:extLst>
          </p:cNvPr>
          <p:cNvSpPr txBox="1"/>
          <p:nvPr/>
        </p:nvSpPr>
        <p:spPr>
          <a:xfrm rot="16200000">
            <a:off x="5344804" y="3092335"/>
            <a:ext cx="3733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646464"/>
                </a:solidFill>
                <a:effectLst/>
              </a:rPr>
              <a:t>Arndt, Christiane/Ladwig, Tina/Trümper, Stefanie/</a:t>
            </a:r>
            <a:r>
              <a:rPr lang="de-DE" sz="1200" dirty="0" err="1">
                <a:solidFill>
                  <a:srgbClr val="646464"/>
                </a:solidFill>
                <a:effectLst/>
              </a:rPr>
              <a:t>Knutzen</a:t>
            </a:r>
            <a:r>
              <a:rPr lang="de-DE" sz="1200" dirty="0">
                <a:solidFill>
                  <a:srgbClr val="646464"/>
                </a:solidFill>
                <a:effectLst/>
              </a:rPr>
              <a:t>, Sönke (2021): Digitale Hochschulbildungskonzepte – Hochschulverbünde – Fachdisziplinen. Multidirektionale Transferprozesse als Übersetzungs- und Schnittstellenaufgabe. Hamburg: Technische Universität Hamburg.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260E054-0DA1-4739-B921-937B5DA50A9D}"/>
              </a:ext>
            </a:extLst>
          </p:cNvPr>
          <p:cNvSpPr txBox="1"/>
          <p:nvPr/>
        </p:nvSpPr>
        <p:spPr>
          <a:xfrm rot="16200000">
            <a:off x="9585577" y="3000001"/>
            <a:ext cx="37337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646464"/>
                </a:solidFill>
                <a:effectLst/>
              </a:rPr>
              <a:t>Ladwig, Tina/Arndt, Christiane (2021): Landeshochschulverbünde in der digitalen Hochschulbildung. Ziele, Leitideen, Synergiepotenziale. In: Hochschulforum Digitalisierung (Hrsg.): Digitalisierung in Studium und Lehre gemeinsam gestalten: Innovative Formate, Strategien und Netzwerke. Wiesbaden: Springer Fachmedien Wiesbaden, S. 105–123.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5B6497-F387-457E-B1BF-711D943C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946882D-B5B7-4E30-8314-489FDC4E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214405"/>
              </p:ext>
            </p:extLst>
          </p:nvPr>
        </p:nvGraphicFramePr>
        <p:xfrm>
          <a:off x="-1" y="1466801"/>
          <a:ext cx="3600000" cy="43383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Eigeninteressen &amp; Gemeinsame Ziele</a:t>
                      </a: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39084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Koordinierungsaufwand für Absprachen und Abstimmungsprozesse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Erklärungsbedarf institutioneller Selbstverständlichkeiten und Routinen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Ressourcen für (IT-)Infrastrukturen und Rahmenbedingungen 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71450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413476" cy="577081"/>
          </a:xfrm>
        </p:spPr>
        <p:txBody>
          <a:bodyPr/>
          <a:lstStyle/>
          <a:p>
            <a:r>
              <a:rPr lang="de-DE" dirty="0"/>
              <a:t>Spannungsfelder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15A490-6913-441D-8CEB-B017ECA3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C496666-C0D0-477A-8BA1-B19EE0B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55FD6499-4278-4B0B-ACCF-D1FE26001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54950"/>
              </p:ext>
            </p:extLst>
          </p:nvPr>
        </p:nvGraphicFramePr>
        <p:xfrm>
          <a:off x="3635601" y="1466800"/>
          <a:ext cx="3600000" cy="43383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927850424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Konkurrenz &amp; </a:t>
                      </a:r>
                      <a:b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Kooperation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807870"/>
                  </a:ext>
                </a:extLst>
              </a:tr>
              <a:tr h="1278836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Profilbildung vs. Entwicklung von Gemeinsamkeiten auf strategischer Ebene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Zusammenarbeit auf Augenhöhe vs. Konkurrenz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Wettbewerb um Studierende, Wirtschaftspartner*innen, Grundfinanzierung, Drittmittel, Räumlichkeiten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03978"/>
                  </a:ext>
                </a:extLst>
              </a:tr>
            </a:tbl>
          </a:graphicData>
        </a:graphic>
      </p:graphicFrame>
      <p:graphicFrame>
        <p:nvGraphicFramePr>
          <p:cNvPr id="13" name="Tabelle 11">
            <a:extLst>
              <a:ext uri="{FF2B5EF4-FFF2-40B4-BE49-F238E27FC236}">
                <a16:creationId xmlns:a16="http://schemas.microsoft.com/office/drawing/2014/main" id="{4CF011B1-5B26-4E19-B182-F75BBD90B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042012"/>
              </p:ext>
            </p:extLst>
          </p:nvPr>
        </p:nvGraphicFramePr>
        <p:xfrm>
          <a:off x="7272183" y="1466801"/>
          <a:ext cx="3600000" cy="433834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</a:tblGrid>
              <a:tr h="785264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Wandel &amp; </a:t>
                      </a:r>
                      <a:b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Kontinuität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8852"/>
                  </a:ext>
                </a:extLst>
              </a:tr>
              <a:tr h="3553083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Veränderte Finanzierungen des Verbundes mit der Zeit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Strukturen unabhängig von einzelnen Personen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Fehlende Anreize 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Unsicherheiten (unspezifische Rechtsform, Finanzierung)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3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8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569CE-A352-40C2-88AC-0BBBDA55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Break-Out-Sessions: Kooperationen in Spannungsfeldern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A53E0C-6B1A-4EFD-B886-4CB73907E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DDB7F0B9-6EBD-4DBF-BB2B-02C536D6B61C}"/>
              </a:ext>
            </a:extLst>
          </p:cNvPr>
          <p:cNvSpPr/>
          <p:nvPr/>
        </p:nvSpPr>
        <p:spPr>
          <a:xfrm>
            <a:off x="1954924" y="546538"/>
            <a:ext cx="3710152" cy="1797269"/>
          </a:xfrm>
          <a:prstGeom prst="wedgeRoundRectCallout">
            <a:avLst>
              <a:gd name="adj1" fmla="val -39813"/>
              <a:gd name="adj2" fmla="val 86477"/>
              <a:gd name="adj3" fmla="val 16667"/>
            </a:avLst>
          </a:prstGeom>
          <a:solidFill>
            <a:srgbClr val="E8DC1F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Welche Herausforderungen haben Sie in Ihrer Netzwerkarbeit im jeweiligen Spannungsfeld erlebt?</a:t>
            </a:r>
            <a:endParaRPr lang="de-DE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D4FD7563-4454-47E8-AD2C-FD80E11AC3FF}"/>
              </a:ext>
            </a:extLst>
          </p:cNvPr>
          <p:cNvSpPr/>
          <p:nvPr/>
        </p:nvSpPr>
        <p:spPr>
          <a:xfrm>
            <a:off x="1954924" y="4399936"/>
            <a:ext cx="3710152" cy="1797269"/>
          </a:xfrm>
          <a:prstGeom prst="wedgeRoundRectCallout">
            <a:avLst>
              <a:gd name="adj1" fmla="val 53105"/>
              <a:gd name="adj2" fmla="val -77266"/>
              <a:gd name="adj3" fmla="val 16667"/>
            </a:avLst>
          </a:prstGeom>
          <a:solidFill>
            <a:srgbClr val="E8DC1F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Wie wurde damit umgegangen?</a:t>
            </a:r>
            <a:endParaRPr lang="de-DE" dirty="0">
              <a:effectLst/>
            </a:endParaRP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9679FCC8-619F-490E-BB4F-FCD7572F272E}"/>
              </a:ext>
            </a:extLst>
          </p:cNvPr>
          <p:cNvSpPr/>
          <p:nvPr/>
        </p:nvSpPr>
        <p:spPr>
          <a:xfrm>
            <a:off x="6989379" y="4399936"/>
            <a:ext cx="3710152" cy="1797269"/>
          </a:xfrm>
          <a:prstGeom prst="wedgeRoundRectCallout">
            <a:avLst>
              <a:gd name="adj1" fmla="val -25365"/>
              <a:gd name="adj2" fmla="val -97149"/>
              <a:gd name="adj3" fmla="val 16667"/>
            </a:avLst>
          </a:prstGeom>
          <a:solidFill>
            <a:srgbClr val="E8DC1F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Wodurch konnte das Problem gelöst werden?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544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66801"/>
          <a:ext cx="5438128" cy="34709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Eigeninteressen &amp; Gemeinsame Ziele</a:t>
                      </a: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39084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Koordinierungsaufwand für Absprachen und Abstimmungsprozesse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Erklärungsbedarf institutioneller Selbstverständlichkeiten und Routinen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Ressourcen für (IT-)Infrastrukturen und Rahmenbedingungen 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71450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413476" cy="577081"/>
          </a:xfrm>
        </p:spPr>
        <p:txBody>
          <a:bodyPr/>
          <a:lstStyle/>
          <a:p>
            <a:r>
              <a:rPr lang="de-DE" dirty="0"/>
              <a:t>Spannungsfelder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15A490-6913-441D-8CEB-B017ECA3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C496666-C0D0-477A-8BA1-B19EE0B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66801"/>
          <a:ext cx="10876256" cy="34709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  <a:gridCol w="5438128">
                  <a:extLst>
                    <a:ext uri="{9D8B030D-6E8A-4147-A177-3AD203B41FA5}">
                      <a16:colId xmlns:a16="http://schemas.microsoft.com/office/drawing/2014/main" val="1772486314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Eigeninteressen &amp; Gemeinsame Ziele</a:t>
                      </a: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0" lvl="2" indent="-2286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endParaRPr lang="de-DE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39084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Koordinierungsaufwand für Absprachen und Abstimmungsprozesse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Erklärungsbedarf institutioneller Selbstverständlichkeiten und Routinen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Ressourcen für (IT-)Infrastrukturen und Rahmenbedingungen 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(Transparente) Zielidentität</a:t>
                      </a: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zielgerichtete (interne und externe) Kommunikation 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Gemeinsam aufgebaute Infrastrukturen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Erfolgreich etablierte Kooperationsaktivitäten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71450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413476" cy="577081"/>
          </a:xfrm>
        </p:spPr>
        <p:txBody>
          <a:bodyPr/>
          <a:lstStyle/>
          <a:p>
            <a:r>
              <a:rPr lang="de-DE" dirty="0"/>
              <a:t>Spannungsfelder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15A490-6913-441D-8CEB-B017ECA3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C496666-C0D0-477A-8BA1-B19EE0B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496270"/>
              </p:ext>
            </p:extLst>
          </p:nvPr>
        </p:nvGraphicFramePr>
        <p:xfrm>
          <a:off x="0" y="1466801"/>
          <a:ext cx="5438128" cy="43047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Konkurrenz &amp; Kooperation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55619"/>
                  </a:ext>
                </a:extLst>
              </a:tr>
              <a:tr h="1278836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eigene Profilbildung vs. Entwicklung von Gemeinsamkeiten auf strategischer Ebene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Zusammenarbeit auf Augenhöhe vs. Konkurrenz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Wettbewerb um Studierende, Wirtschaftspartner*innen, Grundfinanzierung, Drittmittel, Räumlichkeiten, etc. </a:t>
                      </a: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52306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413476" cy="577081"/>
          </a:xfrm>
        </p:spPr>
        <p:txBody>
          <a:bodyPr/>
          <a:lstStyle/>
          <a:p>
            <a:r>
              <a:rPr lang="de-DE" dirty="0"/>
              <a:t>Spannungsfelder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D13C8A-28CB-4CC2-BEA1-B945E19B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04.02.2022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1110011-CD44-4104-B4BE-0DBFCC36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Think Tank "Kooperationen"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7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1551</Words>
  <Application>Microsoft Office PowerPoint</Application>
  <PresentationFormat>Breitbild</PresentationFormat>
  <Paragraphs>195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Wingdings 3</vt:lpstr>
      <vt:lpstr>Office</vt:lpstr>
      <vt:lpstr>Think Tank Kooperationen.  Follow-Up "Kooperationen in Spannungsfeldern"</vt:lpstr>
      <vt:lpstr>Rahmen</vt:lpstr>
      <vt:lpstr>Herzlich willkommen!</vt:lpstr>
      <vt:lpstr>Kooperationen in Spannungsfeldern</vt:lpstr>
      <vt:lpstr>Spannungsfelder</vt:lpstr>
      <vt:lpstr>Break-Out-Sessions: Kooperationen in Spannungsfeldern </vt:lpstr>
      <vt:lpstr>Spannungsfelder</vt:lpstr>
      <vt:lpstr>Spannungsfelder</vt:lpstr>
      <vt:lpstr>Spannungsfelder</vt:lpstr>
      <vt:lpstr>Spannungsfelder</vt:lpstr>
      <vt:lpstr>Spannungsfelder</vt:lpstr>
      <vt:lpstr>Spannungsfelder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nw</dc:creator>
  <cp:lastModifiedBy>M Bandtel</cp:lastModifiedBy>
  <cp:revision>496</cp:revision>
  <cp:lastPrinted>2021-11-25T09:11:41Z</cp:lastPrinted>
  <dcterms:created xsi:type="dcterms:W3CDTF">2019-07-08T15:49:29Z</dcterms:created>
  <dcterms:modified xsi:type="dcterms:W3CDTF">2022-02-03T16:40:14Z</dcterms:modified>
</cp:coreProperties>
</file>