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7" r:id="rId2"/>
    <p:sldId id="386" r:id="rId3"/>
    <p:sldId id="384" r:id="rId4"/>
    <p:sldId id="349" r:id="rId5"/>
    <p:sldId id="351" r:id="rId6"/>
    <p:sldId id="353" r:id="rId7"/>
    <p:sldId id="387" r:id="rId8"/>
    <p:sldId id="478" r:id="rId9"/>
    <p:sldId id="479" r:id="rId10"/>
    <p:sldId id="480" r:id="rId11"/>
    <p:sldId id="388" r:id="rId12"/>
    <p:sldId id="383" r:id="rId13"/>
    <p:sldId id="477" r:id="rId14"/>
    <p:sldId id="332" r:id="rId15"/>
  </p:sldIdLst>
  <p:sldSz cx="12192000" cy="6858000"/>
  <p:notesSz cx="6769100" cy="9906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DC1F"/>
    <a:srgbClr val="4B4B4B"/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8" autoAdjust="0"/>
    <p:restoredTop sz="80985" autoAdjust="0"/>
  </p:normalViewPr>
  <p:slideViewPr>
    <p:cSldViewPr snapToGrid="0">
      <p:cViewPr varScale="1">
        <p:scale>
          <a:sx n="91" d="100"/>
          <a:sy n="91" d="100"/>
        </p:scale>
        <p:origin x="20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826152-9329-473A-A06F-C5D33E8EE02E}" type="doc">
      <dgm:prSet loTypeId="urn:microsoft.com/office/officeart/2005/8/layout/cycle4" loCatId="matrix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de-DE"/>
        </a:p>
      </dgm:t>
    </dgm:pt>
    <dgm:pt modelId="{8FAEEDE0-70B9-42CD-AB89-298D2CCFEBBA}">
      <dgm:prSet phldrT="[Text]" custT="1"/>
      <dgm:spPr/>
      <dgm:t>
        <a:bodyPr/>
        <a:lstStyle/>
        <a:p>
          <a:r>
            <a:rPr lang="de-DE" sz="2000" dirty="0"/>
            <a:t>Teilen</a:t>
          </a:r>
        </a:p>
      </dgm:t>
    </dgm:pt>
    <dgm:pt modelId="{6397286A-6C70-45EB-85E2-46E290AC0AA9}" type="parTrans" cxnId="{C6EB050B-5ABE-4664-AC2C-10A5606D7C49}">
      <dgm:prSet/>
      <dgm:spPr/>
      <dgm:t>
        <a:bodyPr/>
        <a:lstStyle/>
        <a:p>
          <a:endParaRPr lang="de-DE"/>
        </a:p>
      </dgm:t>
    </dgm:pt>
    <dgm:pt modelId="{67C09C46-144B-49FA-973E-DC45106558D9}" type="sibTrans" cxnId="{C6EB050B-5ABE-4664-AC2C-10A5606D7C49}">
      <dgm:prSet/>
      <dgm:spPr/>
      <dgm:t>
        <a:bodyPr/>
        <a:lstStyle/>
        <a:p>
          <a:endParaRPr lang="de-DE"/>
        </a:p>
      </dgm:t>
    </dgm:pt>
    <dgm:pt modelId="{2CE1E60A-7595-4A53-B64C-C60B7733C4A7}">
      <dgm:prSet phldrT="[Text]" custT="1"/>
      <dgm:spPr/>
      <dgm:t>
        <a:bodyPr/>
        <a:lstStyle/>
        <a:p>
          <a:r>
            <a:rPr lang="de-DE" sz="2000" dirty="0"/>
            <a:t>Öffnung &amp; Offenheit</a:t>
          </a:r>
        </a:p>
      </dgm:t>
    </dgm:pt>
    <dgm:pt modelId="{C393568F-FE6E-4482-AA51-9B62EF617D0A}" type="parTrans" cxnId="{053F3794-DAC7-4FB1-92EA-20B2C9BFCC57}">
      <dgm:prSet/>
      <dgm:spPr/>
      <dgm:t>
        <a:bodyPr/>
        <a:lstStyle/>
        <a:p>
          <a:endParaRPr lang="de-DE"/>
        </a:p>
      </dgm:t>
    </dgm:pt>
    <dgm:pt modelId="{1EDB9D76-2C85-47AB-B96B-BA04BB761239}" type="sibTrans" cxnId="{053F3794-DAC7-4FB1-92EA-20B2C9BFCC57}">
      <dgm:prSet/>
      <dgm:spPr/>
      <dgm:t>
        <a:bodyPr/>
        <a:lstStyle/>
        <a:p>
          <a:endParaRPr lang="de-DE"/>
        </a:p>
      </dgm:t>
    </dgm:pt>
    <dgm:pt modelId="{9F9F8A11-8077-41B8-B731-4062867EF875}">
      <dgm:prSet phldrT="[Text]" custT="1"/>
      <dgm:spPr/>
      <dgm:t>
        <a:bodyPr/>
        <a:lstStyle/>
        <a:p>
          <a:r>
            <a:rPr lang="de-DE" sz="2000" dirty="0"/>
            <a:t>Adressat*in-</a:t>
          </a:r>
          <a:r>
            <a:rPr lang="de-DE" sz="2000" dirty="0" err="1"/>
            <a:t>nen</a:t>
          </a:r>
          <a:r>
            <a:rPr lang="de-DE" sz="2000" dirty="0"/>
            <a:t>-orientierung</a:t>
          </a:r>
        </a:p>
      </dgm:t>
    </dgm:pt>
    <dgm:pt modelId="{58DE1B4A-729F-49F2-90BA-3BCCF7057063}" type="parTrans" cxnId="{C7B98401-FCEC-4189-8CB2-68D98AC2046D}">
      <dgm:prSet/>
      <dgm:spPr/>
      <dgm:t>
        <a:bodyPr/>
        <a:lstStyle/>
        <a:p>
          <a:endParaRPr lang="de-DE"/>
        </a:p>
      </dgm:t>
    </dgm:pt>
    <dgm:pt modelId="{35D6F54D-2A26-4E91-9D3D-9905631972CD}" type="sibTrans" cxnId="{C7B98401-FCEC-4189-8CB2-68D98AC2046D}">
      <dgm:prSet/>
      <dgm:spPr/>
      <dgm:t>
        <a:bodyPr/>
        <a:lstStyle/>
        <a:p>
          <a:endParaRPr lang="de-DE"/>
        </a:p>
      </dgm:t>
    </dgm:pt>
    <dgm:pt modelId="{4071D081-BB11-456B-802F-E39B294417EB}">
      <dgm:prSet phldrT="[Text]" custT="1"/>
      <dgm:spPr/>
      <dgm:t>
        <a:bodyPr/>
        <a:lstStyle/>
        <a:p>
          <a:r>
            <a:rPr lang="de-DE" sz="2000" dirty="0"/>
            <a:t>Kollaboration</a:t>
          </a:r>
        </a:p>
      </dgm:t>
    </dgm:pt>
    <dgm:pt modelId="{5349C02F-8315-4EE3-9F97-A455D20132DB}" type="parTrans" cxnId="{2EF6EBC3-72D2-4617-99D8-8D5951A560EE}">
      <dgm:prSet/>
      <dgm:spPr/>
      <dgm:t>
        <a:bodyPr/>
        <a:lstStyle/>
        <a:p>
          <a:endParaRPr lang="de-DE"/>
        </a:p>
      </dgm:t>
    </dgm:pt>
    <dgm:pt modelId="{EBBFC1E4-1A69-4F69-A18C-571D4CD77A41}" type="sibTrans" cxnId="{2EF6EBC3-72D2-4617-99D8-8D5951A560EE}">
      <dgm:prSet/>
      <dgm:spPr/>
      <dgm:t>
        <a:bodyPr/>
        <a:lstStyle/>
        <a:p>
          <a:endParaRPr lang="de-DE"/>
        </a:p>
      </dgm:t>
    </dgm:pt>
    <dgm:pt modelId="{51A3835B-85C1-4874-AC7D-FD33C7C62E97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 anchor="ctr"/>
        <a:lstStyle/>
        <a:p>
          <a:pPr marL="179388" indent="-179388">
            <a:buClr>
              <a:srgbClr val="4B4B4B"/>
            </a:buClr>
            <a:buSzPct val="75000"/>
            <a:buFont typeface="Wingdings 3" panose="05040102010807070707" pitchFamily="18" charset="2"/>
            <a:buChar char=""/>
          </a:pPr>
          <a:r>
            <a:rPr lang="de-DE" sz="1400" dirty="0">
              <a:solidFill>
                <a:srgbClr val="4B4B4B"/>
              </a:solidFill>
            </a:rPr>
            <a:t>Bildungsmaterialien oder Lehr- und Lernangebote</a:t>
          </a:r>
        </a:p>
      </dgm:t>
    </dgm:pt>
    <dgm:pt modelId="{F62AE1C3-4252-4C72-9686-80FF0EB3D6F5}" type="parTrans" cxnId="{4E76B433-AF4D-4FC9-A2D4-7D3F66D8A99A}">
      <dgm:prSet/>
      <dgm:spPr/>
      <dgm:t>
        <a:bodyPr/>
        <a:lstStyle/>
        <a:p>
          <a:endParaRPr lang="de-DE"/>
        </a:p>
      </dgm:t>
    </dgm:pt>
    <dgm:pt modelId="{EA91D41F-1E92-41D9-8E86-43CD33ECF1E2}" type="sibTrans" cxnId="{4E76B433-AF4D-4FC9-A2D4-7D3F66D8A99A}">
      <dgm:prSet/>
      <dgm:spPr/>
      <dgm:t>
        <a:bodyPr/>
        <a:lstStyle/>
        <a:p>
          <a:endParaRPr lang="de-DE"/>
        </a:p>
      </dgm:t>
    </dgm:pt>
    <dgm:pt modelId="{B62693E7-056C-4C84-A2C1-DB67F99F57EC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 anchor="ctr"/>
        <a:lstStyle/>
        <a:p>
          <a:pPr marL="179388" indent="-179388">
            <a:buClr>
              <a:srgbClr val="4B4B4B"/>
            </a:buClr>
            <a:buSzPct val="75000"/>
            <a:buFont typeface="Wingdings 3" panose="05040102010807070707" pitchFamily="18" charset="2"/>
            <a:buChar char=""/>
          </a:pPr>
          <a:r>
            <a:rPr lang="de-DE" sz="1400" dirty="0">
              <a:solidFill>
                <a:srgbClr val="4B4B4B"/>
              </a:solidFill>
            </a:rPr>
            <a:t>Strukturen und Services</a:t>
          </a:r>
        </a:p>
      </dgm:t>
    </dgm:pt>
    <dgm:pt modelId="{8D3A2FA3-719F-4869-89B3-A2ECFA2E7BBA}" type="parTrans" cxnId="{D84E7D76-4A05-4B21-A439-54110A0E0926}">
      <dgm:prSet/>
      <dgm:spPr/>
      <dgm:t>
        <a:bodyPr/>
        <a:lstStyle/>
        <a:p>
          <a:endParaRPr lang="de-DE"/>
        </a:p>
      </dgm:t>
    </dgm:pt>
    <dgm:pt modelId="{8508D290-66B4-41FF-B85B-7C213CA58F8C}" type="sibTrans" cxnId="{D84E7D76-4A05-4B21-A439-54110A0E0926}">
      <dgm:prSet/>
      <dgm:spPr/>
      <dgm:t>
        <a:bodyPr/>
        <a:lstStyle/>
        <a:p>
          <a:endParaRPr lang="de-DE"/>
        </a:p>
      </dgm:t>
    </dgm:pt>
    <dgm:pt modelId="{31CDB1C3-A29A-493C-A7E6-AB9DD6A954EF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 anchor="ctr"/>
        <a:lstStyle/>
        <a:p>
          <a:pPr marL="179388" indent="-179388">
            <a:buClr>
              <a:srgbClr val="4B4B4B"/>
            </a:buClr>
            <a:buSzPct val="75000"/>
            <a:buFont typeface="Wingdings 3" panose="05040102010807070707" pitchFamily="18" charset="2"/>
            <a:buChar char=""/>
          </a:pPr>
          <a:r>
            <a:rPr lang="de-DE" sz="1400" dirty="0">
              <a:solidFill>
                <a:srgbClr val="4B4B4B"/>
              </a:solidFill>
            </a:rPr>
            <a:t>Erfahrungen und Ideen</a:t>
          </a:r>
        </a:p>
      </dgm:t>
    </dgm:pt>
    <dgm:pt modelId="{B71C2558-5DDA-45CC-85C2-96E6A5D32181}" type="parTrans" cxnId="{9C73ACD0-7BC2-4B7E-A61A-B79BBFDEEF18}">
      <dgm:prSet/>
      <dgm:spPr/>
      <dgm:t>
        <a:bodyPr/>
        <a:lstStyle/>
        <a:p>
          <a:endParaRPr lang="de-DE"/>
        </a:p>
      </dgm:t>
    </dgm:pt>
    <dgm:pt modelId="{8DA5DE9F-ACD1-4A4A-9DF3-73E001EC837C}" type="sibTrans" cxnId="{9C73ACD0-7BC2-4B7E-A61A-B79BBFDEEF18}">
      <dgm:prSet/>
      <dgm:spPr/>
      <dgm:t>
        <a:bodyPr/>
        <a:lstStyle/>
        <a:p>
          <a:endParaRPr lang="de-DE"/>
        </a:p>
      </dgm:t>
    </dgm:pt>
    <dgm:pt modelId="{8685777A-8B66-4F8B-A690-5ABF16A3ECCA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marL="179388" indent="-179388">
            <a:buClr>
              <a:srgbClr val="4B4B4B"/>
            </a:buClr>
            <a:buSzPct val="75000"/>
            <a:buFont typeface="Wingdings 3" panose="05040102010807070707" pitchFamily="18" charset="2"/>
            <a:buChar char=""/>
          </a:pPr>
          <a:r>
            <a:rPr lang="de-DE" sz="1400" dirty="0">
              <a:solidFill>
                <a:srgbClr val="4B4B4B"/>
              </a:solidFill>
            </a:rPr>
            <a:t>Entwicklung von Lehr- und Lernangeboten</a:t>
          </a:r>
        </a:p>
      </dgm:t>
    </dgm:pt>
    <dgm:pt modelId="{E3F6F0C5-75EC-475D-9D13-B2B5BC98692C}" type="parTrans" cxnId="{93012DB3-D0F4-4E8C-9786-0201E24064AE}">
      <dgm:prSet/>
      <dgm:spPr/>
      <dgm:t>
        <a:bodyPr/>
        <a:lstStyle/>
        <a:p>
          <a:endParaRPr lang="de-DE"/>
        </a:p>
      </dgm:t>
    </dgm:pt>
    <dgm:pt modelId="{A222AF3D-D501-4C44-B570-72324ACAD01A}" type="sibTrans" cxnId="{93012DB3-D0F4-4E8C-9786-0201E24064AE}">
      <dgm:prSet/>
      <dgm:spPr/>
      <dgm:t>
        <a:bodyPr/>
        <a:lstStyle/>
        <a:p>
          <a:endParaRPr lang="de-DE"/>
        </a:p>
      </dgm:t>
    </dgm:pt>
    <dgm:pt modelId="{2AEF5CE2-5E55-4EBF-BB3C-A108A4477725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marL="179388" indent="-179388">
            <a:buClr>
              <a:srgbClr val="4B4B4B"/>
            </a:buClr>
            <a:buSzPct val="75000"/>
            <a:buFont typeface="Wingdings 3" panose="05040102010807070707" pitchFamily="18" charset="2"/>
            <a:buChar char=""/>
          </a:pPr>
          <a:r>
            <a:rPr lang="de-DE" sz="1400" dirty="0">
              <a:solidFill>
                <a:srgbClr val="4B4B4B"/>
              </a:solidFill>
            </a:rPr>
            <a:t>Services und Strukturen</a:t>
          </a:r>
        </a:p>
      </dgm:t>
    </dgm:pt>
    <dgm:pt modelId="{C2284595-AF36-4FF1-9FE9-46441B891FC2}" type="parTrans" cxnId="{D20B170D-B36B-4AB1-8260-7CE4F3F54CDF}">
      <dgm:prSet/>
      <dgm:spPr/>
      <dgm:t>
        <a:bodyPr/>
        <a:lstStyle/>
        <a:p>
          <a:endParaRPr lang="de-DE"/>
        </a:p>
      </dgm:t>
    </dgm:pt>
    <dgm:pt modelId="{EA738558-BF15-430B-A7F9-D1ED7F1A833A}" type="sibTrans" cxnId="{D20B170D-B36B-4AB1-8260-7CE4F3F54CDF}">
      <dgm:prSet/>
      <dgm:spPr/>
      <dgm:t>
        <a:bodyPr/>
        <a:lstStyle/>
        <a:p>
          <a:endParaRPr lang="de-DE"/>
        </a:p>
      </dgm:t>
    </dgm:pt>
    <dgm:pt modelId="{3E957167-D567-4B1F-B26C-81679E637A08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marL="179388" indent="-179388">
            <a:buClr>
              <a:srgbClr val="4B4B4B"/>
            </a:buClr>
            <a:buSzPct val="75000"/>
            <a:buFont typeface="Wingdings 3" panose="05040102010807070707" pitchFamily="18" charset="2"/>
            <a:buChar char=""/>
          </a:pPr>
          <a:r>
            <a:rPr lang="de-DE" sz="1400" dirty="0">
              <a:solidFill>
                <a:srgbClr val="4B4B4B"/>
              </a:solidFill>
            </a:rPr>
            <a:t>Zwischen Lehrenden und/oder Lernenden</a:t>
          </a:r>
        </a:p>
      </dgm:t>
    </dgm:pt>
    <dgm:pt modelId="{0A0D7CB0-0E37-4B2E-8C12-A9FB5830CDC7}" type="parTrans" cxnId="{A0421627-506D-4BD5-A630-FCA220452455}">
      <dgm:prSet/>
      <dgm:spPr/>
      <dgm:t>
        <a:bodyPr/>
        <a:lstStyle/>
        <a:p>
          <a:endParaRPr lang="de-DE"/>
        </a:p>
      </dgm:t>
    </dgm:pt>
    <dgm:pt modelId="{EC1D2CBD-33D0-49ED-BB13-F98BAC502F7B}" type="sibTrans" cxnId="{A0421627-506D-4BD5-A630-FCA220452455}">
      <dgm:prSet/>
      <dgm:spPr/>
      <dgm:t>
        <a:bodyPr/>
        <a:lstStyle/>
        <a:p>
          <a:endParaRPr lang="de-DE"/>
        </a:p>
      </dgm:t>
    </dgm:pt>
    <dgm:pt modelId="{B5ADB310-1378-4AE6-A471-C31457C66835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marL="179388" indent="-179388">
            <a:buClr>
              <a:srgbClr val="4B4B4B"/>
            </a:buClr>
            <a:buSzPct val="75000"/>
            <a:buFont typeface="Wingdings 3" panose="05040102010807070707" pitchFamily="18" charset="2"/>
            <a:buChar char=""/>
          </a:pPr>
          <a:r>
            <a:rPr lang="de-DE" sz="1400" dirty="0">
              <a:solidFill>
                <a:srgbClr val="4B4B4B"/>
              </a:solidFill>
            </a:rPr>
            <a:t>Communities </a:t>
          </a:r>
          <a:r>
            <a:rPr lang="de-DE" sz="1400" dirty="0" err="1">
              <a:solidFill>
                <a:srgbClr val="4B4B4B"/>
              </a:solidFill>
            </a:rPr>
            <a:t>of</a:t>
          </a:r>
          <a:r>
            <a:rPr lang="de-DE" sz="1400" dirty="0">
              <a:solidFill>
                <a:srgbClr val="4B4B4B"/>
              </a:solidFill>
            </a:rPr>
            <a:t> Practice</a:t>
          </a:r>
        </a:p>
      </dgm:t>
    </dgm:pt>
    <dgm:pt modelId="{600311F0-C5AE-40FA-83F5-122670C92B3D}" type="parTrans" cxnId="{4FA8E1F8-BE5D-4558-85B2-3948CB4644C8}">
      <dgm:prSet/>
      <dgm:spPr/>
      <dgm:t>
        <a:bodyPr/>
        <a:lstStyle/>
        <a:p>
          <a:endParaRPr lang="de-DE"/>
        </a:p>
      </dgm:t>
    </dgm:pt>
    <dgm:pt modelId="{E82F6025-10EF-4282-B516-D9C88D95D39C}" type="sibTrans" cxnId="{4FA8E1F8-BE5D-4558-85B2-3948CB4644C8}">
      <dgm:prSet/>
      <dgm:spPr/>
      <dgm:t>
        <a:bodyPr/>
        <a:lstStyle/>
        <a:p>
          <a:endParaRPr lang="de-DE"/>
        </a:p>
      </dgm:t>
    </dgm:pt>
    <dgm:pt modelId="{A9BC9182-FC19-4CFF-A70E-928817005935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 anchor="t"/>
        <a:lstStyle/>
        <a:p>
          <a:pPr marL="357188" indent="-182563">
            <a:buClr>
              <a:srgbClr val="4B4B4B"/>
            </a:buClr>
            <a:buSzPct val="75000"/>
            <a:buFont typeface="Wingdings 3" panose="05040102010807070707" pitchFamily="18" charset="2"/>
            <a:buChar char=""/>
          </a:pPr>
          <a:r>
            <a:rPr lang="de-DE" sz="1400" dirty="0">
              <a:solidFill>
                <a:srgbClr val="4B4B4B"/>
              </a:solidFill>
            </a:rPr>
            <a:t>Lehr- und Lernangebote</a:t>
          </a:r>
        </a:p>
      </dgm:t>
    </dgm:pt>
    <dgm:pt modelId="{A239D3DF-65B5-4AB7-88F2-82C050E5E9F6}" type="parTrans" cxnId="{24AADB71-CA33-406D-8116-F89C750EEB0C}">
      <dgm:prSet/>
      <dgm:spPr/>
      <dgm:t>
        <a:bodyPr/>
        <a:lstStyle/>
        <a:p>
          <a:endParaRPr lang="de-DE"/>
        </a:p>
      </dgm:t>
    </dgm:pt>
    <dgm:pt modelId="{24F5BE86-44F1-4F4B-9A40-772A4C937CD8}" type="sibTrans" cxnId="{24AADB71-CA33-406D-8116-F89C750EEB0C}">
      <dgm:prSet/>
      <dgm:spPr/>
      <dgm:t>
        <a:bodyPr/>
        <a:lstStyle/>
        <a:p>
          <a:endParaRPr lang="de-DE"/>
        </a:p>
      </dgm:t>
    </dgm:pt>
    <dgm:pt modelId="{4D6BA9AA-9AF6-4694-8F8B-9C736ECFD9E3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 anchor="t"/>
        <a:lstStyle/>
        <a:p>
          <a:pPr marL="357188" indent="-182563">
            <a:buClr>
              <a:srgbClr val="4B4B4B"/>
            </a:buClr>
            <a:buSzPct val="75000"/>
            <a:buFont typeface="Wingdings 3" panose="05040102010807070707" pitchFamily="18" charset="2"/>
            <a:buChar char=""/>
          </a:pPr>
          <a:r>
            <a:rPr lang="de-DE" sz="1400" dirty="0">
              <a:solidFill>
                <a:srgbClr val="4B4B4B"/>
              </a:solidFill>
            </a:rPr>
            <a:t>Bewusstsein für und Aufnahme von (hochschul-)externer Expertise und Angeboten</a:t>
          </a:r>
        </a:p>
      </dgm:t>
    </dgm:pt>
    <dgm:pt modelId="{27DE7A19-064E-409B-9612-F23EE6EBFE12}" type="parTrans" cxnId="{2F10A801-32C8-44CD-8186-14FD5D1346F0}">
      <dgm:prSet/>
      <dgm:spPr/>
      <dgm:t>
        <a:bodyPr/>
        <a:lstStyle/>
        <a:p>
          <a:endParaRPr lang="de-DE"/>
        </a:p>
      </dgm:t>
    </dgm:pt>
    <dgm:pt modelId="{B3D30164-5B58-4AB6-869B-D5BEB0E88F00}" type="sibTrans" cxnId="{2F10A801-32C8-44CD-8186-14FD5D1346F0}">
      <dgm:prSet/>
      <dgm:spPr/>
      <dgm:t>
        <a:bodyPr/>
        <a:lstStyle/>
        <a:p>
          <a:endParaRPr lang="de-DE"/>
        </a:p>
      </dgm:t>
    </dgm:pt>
    <dgm:pt modelId="{1B7B2E47-7C45-401A-BDC9-89AC0281432B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marL="357188" indent="-182563">
            <a:buClr>
              <a:srgbClr val="4B4B4B"/>
            </a:buClr>
            <a:buSzPct val="75000"/>
            <a:buFont typeface="Wingdings 3" panose="05040102010807070707" pitchFamily="18" charset="2"/>
            <a:buChar char=""/>
          </a:pPr>
          <a:r>
            <a:rPr lang="de-DE" sz="1400" dirty="0">
              <a:solidFill>
                <a:srgbClr val="4B4B4B"/>
              </a:solidFill>
            </a:rPr>
            <a:t>Perspektiv-übernahme bei Entwicklung von Angeboten</a:t>
          </a:r>
        </a:p>
      </dgm:t>
    </dgm:pt>
    <dgm:pt modelId="{AD8007DE-3CFC-4450-8AC7-E615EDDFC148}" type="parTrans" cxnId="{B221A1DB-93C9-410A-B601-55058AEFFB9C}">
      <dgm:prSet/>
      <dgm:spPr/>
      <dgm:t>
        <a:bodyPr/>
        <a:lstStyle/>
        <a:p>
          <a:endParaRPr lang="de-DE"/>
        </a:p>
      </dgm:t>
    </dgm:pt>
    <dgm:pt modelId="{CE934EB3-09B7-41DC-A520-E8BD9C24ABA4}" type="sibTrans" cxnId="{B221A1DB-93C9-410A-B601-55058AEFFB9C}">
      <dgm:prSet/>
      <dgm:spPr/>
      <dgm:t>
        <a:bodyPr/>
        <a:lstStyle/>
        <a:p>
          <a:endParaRPr lang="de-DE"/>
        </a:p>
      </dgm:t>
    </dgm:pt>
    <dgm:pt modelId="{BE564A7E-9535-4F12-856C-ADB91CAB3128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marL="357188" indent="-182563">
            <a:buClr>
              <a:srgbClr val="4B4B4B"/>
            </a:buClr>
            <a:buSzPct val="75000"/>
            <a:buFont typeface="Wingdings 3" panose="05040102010807070707" pitchFamily="18" charset="2"/>
            <a:buChar char=""/>
          </a:pPr>
          <a:r>
            <a:rPr lang="de-DE" sz="1400" dirty="0">
              <a:solidFill>
                <a:srgbClr val="4B4B4B"/>
              </a:solidFill>
            </a:rPr>
            <a:t>Selbstbestimmung im Lernprozess</a:t>
          </a:r>
        </a:p>
      </dgm:t>
    </dgm:pt>
    <dgm:pt modelId="{A80DC47D-5386-4B68-A91B-4F049E844DAE}" type="parTrans" cxnId="{15B11A11-91AE-4376-BEA1-2770E10684DB}">
      <dgm:prSet/>
      <dgm:spPr/>
      <dgm:t>
        <a:bodyPr/>
        <a:lstStyle/>
        <a:p>
          <a:endParaRPr lang="de-DE"/>
        </a:p>
      </dgm:t>
    </dgm:pt>
    <dgm:pt modelId="{02153738-638D-4B69-B3DE-38BE685FBEB1}" type="sibTrans" cxnId="{15B11A11-91AE-4376-BEA1-2770E10684DB}">
      <dgm:prSet/>
      <dgm:spPr/>
      <dgm:t>
        <a:bodyPr/>
        <a:lstStyle/>
        <a:p>
          <a:endParaRPr lang="de-DE"/>
        </a:p>
      </dgm:t>
    </dgm:pt>
    <dgm:pt modelId="{160FDD21-EAD1-40F5-B81E-8F9691358368}" type="pres">
      <dgm:prSet presAssocID="{D2826152-9329-473A-A06F-C5D33E8EE02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77D523A-A603-4313-8A87-FF7223CF72D2}" type="pres">
      <dgm:prSet presAssocID="{D2826152-9329-473A-A06F-C5D33E8EE02E}" presName="children" presStyleCnt="0"/>
      <dgm:spPr/>
    </dgm:pt>
    <dgm:pt modelId="{071B504E-B0EE-4087-8DD6-E762AC006760}" type="pres">
      <dgm:prSet presAssocID="{D2826152-9329-473A-A06F-C5D33E8EE02E}" presName="child1group" presStyleCnt="0"/>
      <dgm:spPr/>
    </dgm:pt>
    <dgm:pt modelId="{651A1D82-79B7-43A4-819F-E1E55DB5B969}" type="pres">
      <dgm:prSet presAssocID="{D2826152-9329-473A-A06F-C5D33E8EE02E}" presName="child1" presStyleLbl="bgAcc1" presStyleIdx="0" presStyleCnt="4"/>
      <dgm:spPr/>
    </dgm:pt>
    <dgm:pt modelId="{15BACD26-5EB1-4EA8-8C48-B805E66AD3C0}" type="pres">
      <dgm:prSet presAssocID="{D2826152-9329-473A-A06F-C5D33E8EE02E}" presName="child1Text" presStyleLbl="bgAcc1" presStyleIdx="0" presStyleCnt="4">
        <dgm:presLayoutVars>
          <dgm:bulletEnabled val="1"/>
        </dgm:presLayoutVars>
      </dgm:prSet>
      <dgm:spPr/>
    </dgm:pt>
    <dgm:pt modelId="{FD420B6F-C159-42E4-915A-454BA9D1B644}" type="pres">
      <dgm:prSet presAssocID="{D2826152-9329-473A-A06F-C5D33E8EE02E}" presName="child2group" presStyleCnt="0"/>
      <dgm:spPr/>
    </dgm:pt>
    <dgm:pt modelId="{833BC783-7C74-4688-B8DB-7ABF50EE4CD5}" type="pres">
      <dgm:prSet presAssocID="{D2826152-9329-473A-A06F-C5D33E8EE02E}" presName="child2" presStyleLbl="bgAcc1" presStyleIdx="1" presStyleCnt="4"/>
      <dgm:spPr/>
    </dgm:pt>
    <dgm:pt modelId="{4AD7089D-9D4A-49CF-9766-74214D7C225E}" type="pres">
      <dgm:prSet presAssocID="{D2826152-9329-473A-A06F-C5D33E8EE02E}" presName="child2Text" presStyleLbl="bgAcc1" presStyleIdx="1" presStyleCnt="4">
        <dgm:presLayoutVars>
          <dgm:bulletEnabled val="1"/>
        </dgm:presLayoutVars>
      </dgm:prSet>
      <dgm:spPr/>
    </dgm:pt>
    <dgm:pt modelId="{8C53B64F-685F-4EAF-A219-C0C00C1A35EB}" type="pres">
      <dgm:prSet presAssocID="{D2826152-9329-473A-A06F-C5D33E8EE02E}" presName="child3group" presStyleCnt="0"/>
      <dgm:spPr/>
    </dgm:pt>
    <dgm:pt modelId="{FB6B8C31-B04A-43D3-B9BA-B99B0D1BA967}" type="pres">
      <dgm:prSet presAssocID="{D2826152-9329-473A-A06F-C5D33E8EE02E}" presName="child3" presStyleLbl="bgAcc1" presStyleIdx="2" presStyleCnt="4"/>
      <dgm:spPr/>
    </dgm:pt>
    <dgm:pt modelId="{9347ABC6-E2C3-4AF2-8923-680093D95525}" type="pres">
      <dgm:prSet presAssocID="{D2826152-9329-473A-A06F-C5D33E8EE02E}" presName="child3Text" presStyleLbl="bgAcc1" presStyleIdx="2" presStyleCnt="4">
        <dgm:presLayoutVars>
          <dgm:bulletEnabled val="1"/>
        </dgm:presLayoutVars>
      </dgm:prSet>
      <dgm:spPr/>
    </dgm:pt>
    <dgm:pt modelId="{95EA4AA0-6C6E-4BC9-ABEB-D218AAD53769}" type="pres">
      <dgm:prSet presAssocID="{D2826152-9329-473A-A06F-C5D33E8EE02E}" presName="child4group" presStyleCnt="0"/>
      <dgm:spPr/>
    </dgm:pt>
    <dgm:pt modelId="{F91DCDFD-3B02-49FD-9774-AB48006FBD97}" type="pres">
      <dgm:prSet presAssocID="{D2826152-9329-473A-A06F-C5D33E8EE02E}" presName="child4" presStyleLbl="bgAcc1" presStyleIdx="3" presStyleCnt="4" custScaleX="106314"/>
      <dgm:spPr/>
    </dgm:pt>
    <dgm:pt modelId="{42E4D66E-F144-4CBD-B207-5AE36A55572D}" type="pres">
      <dgm:prSet presAssocID="{D2826152-9329-473A-A06F-C5D33E8EE02E}" presName="child4Text" presStyleLbl="bgAcc1" presStyleIdx="3" presStyleCnt="4">
        <dgm:presLayoutVars>
          <dgm:bulletEnabled val="1"/>
        </dgm:presLayoutVars>
      </dgm:prSet>
      <dgm:spPr/>
    </dgm:pt>
    <dgm:pt modelId="{BF7FF692-5958-48CB-8EC0-14CCA34A069E}" type="pres">
      <dgm:prSet presAssocID="{D2826152-9329-473A-A06F-C5D33E8EE02E}" presName="childPlaceholder" presStyleCnt="0"/>
      <dgm:spPr/>
    </dgm:pt>
    <dgm:pt modelId="{09C79992-7C3E-449B-B0E5-D8D6E9408715}" type="pres">
      <dgm:prSet presAssocID="{D2826152-9329-473A-A06F-C5D33E8EE02E}" presName="circle" presStyleCnt="0"/>
      <dgm:spPr/>
    </dgm:pt>
    <dgm:pt modelId="{3D088DDD-A230-4DA3-9E17-28979ECCB0C0}" type="pres">
      <dgm:prSet presAssocID="{D2826152-9329-473A-A06F-C5D33E8EE02E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366C3AF3-E3D6-4CAE-A3CF-CBADAB7DB730}" type="pres">
      <dgm:prSet presAssocID="{D2826152-9329-473A-A06F-C5D33E8EE02E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2E3C97F3-71F0-4D51-91A1-0089EB39F2D7}" type="pres">
      <dgm:prSet presAssocID="{D2826152-9329-473A-A06F-C5D33E8EE02E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FF187C51-B4DA-4ED6-8997-7B732E8AD10F}" type="pres">
      <dgm:prSet presAssocID="{D2826152-9329-473A-A06F-C5D33E8EE02E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4CE22322-10FA-48AA-8DB7-7A94A22AE5AD}" type="pres">
      <dgm:prSet presAssocID="{D2826152-9329-473A-A06F-C5D33E8EE02E}" presName="quadrantPlaceholder" presStyleCnt="0"/>
      <dgm:spPr/>
    </dgm:pt>
    <dgm:pt modelId="{D786768A-80D7-4B1D-A594-4CFCB28F1D30}" type="pres">
      <dgm:prSet presAssocID="{D2826152-9329-473A-A06F-C5D33E8EE02E}" presName="center1" presStyleLbl="fgShp" presStyleIdx="0" presStyleCnt="2"/>
      <dgm:spPr>
        <a:prstGeom prst="mathMinus">
          <a:avLst/>
        </a:prstGeom>
      </dgm:spPr>
    </dgm:pt>
    <dgm:pt modelId="{9C42C941-C024-4157-8D9D-6D7872918932}" type="pres">
      <dgm:prSet presAssocID="{D2826152-9329-473A-A06F-C5D33E8EE02E}" presName="center2" presStyleLbl="fgShp" presStyleIdx="1" presStyleCnt="2"/>
      <dgm:spPr>
        <a:prstGeom prst="mathMinus">
          <a:avLst/>
        </a:prstGeom>
      </dgm:spPr>
    </dgm:pt>
  </dgm:ptLst>
  <dgm:cxnLst>
    <dgm:cxn modelId="{C7B98401-FCEC-4189-8CB2-68D98AC2046D}" srcId="{D2826152-9329-473A-A06F-C5D33E8EE02E}" destId="{9F9F8A11-8077-41B8-B731-4062867EF875}" srcOrd="2" destOrd="0" parTransId="{58DE1B4A-729F-49F2-90BA-3BCCF7057063}" sibTransId="{35D6F54D-2A26-4E91-9D3D-9905631972CD}"/>
    <dgm:cxn modelId="{2F10A801-32C8-44CD-8186-14FD5D1346F0}" srcId="{2CE1E60A-7595-4A53-B64C-C60B7733C4A7}" destId="{4D6BA9AA-9AF6-4694-8F8B-9C736ECFD9E3}" srcOrd="1" destOrd="0" parTransId="{27DE7A19-064E-409B-9612-F23EE6EBFE12}" sibTransId="{B3D30164-5B58-4AB6-869B-D5BEB0E88F00}"/>
    <dgm:cxn modelId="{C2F65408-6C5F-4540-B887-77DC76926594}" type="presOf" srcId="{B5ADB310-1378-4AE6-A471-C31457C66835}" destId="{42E4D66E-F144-4CBD-B207-5AE36A55572D}" srcOrd="1" destOrd="3" presId="urn:microsoft.com/office/officeart/2005/8/layout/cycle4"/>
    <dgm:cxn modelId="{C6EB050B-5ABE-4664-AC2C-10A5606D7C49}" srcId="{D2826152-9329-473A-A06F-C5D33E8EE02E}" destId="{8FAEEDE0-70B9-42CD-AB89-298D2CCFEBBA}" srcOrd="0" destOrd="0" parTransId="{6397286A-6C70-45EB-85E2-46E290AC0AA9}" sibTransId="{67C09C46-144B-49FA-973E-DC45106558D9}"/>
    <dgm:cxn modelId="{D20B170D-B36B-4AB1-8260-7CE4F3F54CDF}" srcId="{4071D081-BB11-456B-802F-E39B294417EB}" destId="{2AEF5CE2-5E55-4EBF-BB3C-A108A4477725}" srcOrd="1" destOrd="0" parTransId="{C2284595-AF36-4FF1-9FE9-46441B891FC2}" sibTransId="{EA738558-BF15-430B-A7F9-D1ED7F1A833A}"/>
    <dgm:cxn modelId="{EC92290D-3E68-4356-B470-0A63233677F0}" type="presOf" srcId="{3E957167-D567-4B1F-B26C-81679E637A08}" destId="{F91DCDFD-3B02-49FD-9774-AB48006FBD97}" srcOrd="0" destOrd="2" presId="urn:microsoft.com/office/officeart/2005/8/layout/cycle4"/>
    <dgm:cxn modelId="{15B11A11-91AE-4376-BEA1-2770E10684DB}" srcId="{9F9F8A11-8077-41B8-B731-4062867EF875}" destId="{BE564A7E-9535-4F12-856C-ADB91CAB3128}" srcOrd="1" destOrd="0" parTransId="{A80DC47D-5386-4B68-A91B-4F049E844DAE}" sibTransId="{02153738-638D-4B69-B3DE-38BE685FBEB1}"/>
    <dgm:cxn modelId="{7DBB6D11-A5FF-4239-96FB-19F25452E594}" type="presOf" srcId="{31CDB1C3-A29A-493C-A7E6-AB9DD6A954EF}" destId="{15BACD26-5EB1-4EA8-8C48-B805E66AD3C0}" srcOrd="1" destOrd="2" presId="urn:microsoft.com/office/officeart/2005/8/layout/cycle4"/>
    <dgm:cxn modelId="{D6752F21-D228-4CE6-8B19-26A8BA9F1023}" type="presOf" srcId="{2CE1E60A-7595-4A53-B64C-C60B7733C4A7}" destId="{366C3AF3-E3D6-4CAE-A3CF-CBADAB7DB730}" srcOrd="0" destOrd="0" presId="urn:microsoft.com/office/officeart/2005/8/layout/cycle4"/>
    <dgm:cxn modelId="{A0421627-506D-4BD5-A630-FCA220452455}" srcId="{4071D081-BB11-456B-802F-E39B294417EB}" destId="{3E957167-D567-4B1F-B26C-81679E637A08}" srcOrd="2" destOrd="0" parTransId="{0A0D7CB0-0E37-4B2E-8C12-A9FB5830CDC7}" sibTransId="{EC1D2CBD-33D0-49ED-BB13-F98BAC502F7B}"/>
    <dgm:cxn modelId="{083B182C-3F77-4489-A067-06293B4BA9D3}" type="presOf" srcId="{8685777A-8B66-4F8B-A690-5ABF16A3ECCA}" destId="{42E4D66E-F144-4CBD-B207-5AE36A55572D}" srcOrd="1" destOrd="0" presId="urn:microsoft.com/office/officeart/2005/8/layout/cycle4"/>
    <dgm:cxn modelId="{4E76B433-AF4D-4FC9-A2D4-7D3F66D8A99A}" srcId="{8FAEEDE0-70B9-42CD-AB89-298D2CCFEBBA}" destId="{51A3835B-85C1-4874-AC7D-FD33C7C62E97}" srcOrd="0" destOrd="0" parTransId="{F62AE1C3-4252-4C72-9686-80FF0EB3D6F5}" sibTransId="{EA91D41F-1E92-41D9-8E86-43CD33ECF1E2}"/>
    <dgm:cxn modelId="{B00F4243-83C0-405F-A5AE-ED436311A034}" type="presOf" srcId="{BE564A7E-9535-4F12-856C-ADB91CAB3128}" destId="{FB6B8C31-B04A-43D3-B9BA-B99B0D1BA967}" srcOrd="0" destOrd="1" presId="urn:microsoft.com/office/officeart/2005/8/layout/cycle4"/>
    <dgm:cxn modelId="{69F0DD67-1AB6-480E-A521-B76FBBEAC50D}" type="presOf" srcId="{8FAEEDE0-70B9-42CD-AB89-298D2CCFEBBA}" destId="{3D088DDD-A230-4DA3-9E17-28979ECCB0C0}" srcOrd="0" destOrd="0" presId="urn:microsoft.com/office/officeart/2005/8/layout/cycle4"/>
    <dgm:cxn modelId="{F4B27A4C-21BF-4EFF-AF1F-24E18F20D83B}" type="presOf" srcId="{51A3835B-85C1-4874-AC7D-FD33C7C62E97}" destId="{15BACD26-5EB1-4EA8-8C48-B805E66AD3C0}" srcOrd="1" destOrd="0" presId="urn:microsoft.com/office/officeart/2005/8/layout/cycle4"/>
    <dgm:cxn modelId="{3A0C944F-784F-45F3-937C-C4B33427EDFB}" type="presOf" srcId="{31CDB1C3-A29A-493C-A7E6-AB9DD6A954EF}" destId="{651A1D82-79B7-43A4-819F-E1E55DB5B969}" srcOrd="0" destOrd="2" presId="urn:microsoft.com/office/officeart/2005/8/layout/cycle4"/>
    <dgm:cxn modelId="{8DF57B50-169C-4B76-99E2-5AEF1A7F0177}" type="presOf" srcId="{2AEF5CE2-5E55-4EBF-BB3C-A108A4477725}" destId="{F91DCDFD-3B02-49FD-9774-AB48006FBD97}" srcOrd="0" destOrd="1" presId="urn:microsoft.com/office/officeart/2005/8/layout/cycle4"/>
    <dgm:cxn modelId="{21DB4B71-5C11-4FC4-B854-2290226206C2}" type="presOf" srcId="{B5ADB310-1378-4AE6-A471-C31457C66835}" destId="{F91DCDFD-3B02-49FD-9774-AB48006FBD97}" srcOrd="0" destOrd="3" presId="urn:microsoft.com/office/officeart/2005/8/layout/cycle4"/>
    <dgm:cxn modelId="{F88B5671-33E7-45E9-AC49-CDABF17D2DDF}" type="presOf" srcId="{4071D081-BB11-456B-802F-E39B294417EB}" destId="{FF187C51-B4DA-4ED6-8997-7B732E8AD10F}" srcOrd="0" destOrd="0" presId="urn:microsoft.com/office/officeart/2005/8/layout/cycle4"/>
    <dgm:cxn modelId="{24AADB71-CA33-406D-8116-F89C750EEB0C}" srcId="{2CE1E60A-7595-4A53-B64C-C60B7733C4A7}" destId="{A9BC9182-FC19-4CFF-A70E-928817005935}" srcOrd="0" destOrd="0" parTransId="{A239D3DF-65B5-4AB7-88F2-82C050E5E9F6}" sibTransId="{24F5BE86-44F1-4F4B-9A40-772A4C937CD8}"/>
    <dgm:cxn modelId="{D84E7D76-4A05-4B21-A439-54110A0E0926}" srcId="{8FAEEDE0-70B9-42CD-AB89-298D2CCFEBBA}" destId="{B62693E7-056C-4C84-A2C1-DB67F99F57EC}" srcOrd="1" destOrd="0" parTransId="{8D3A2FA3-719F-4869-89B3-A2ECFA2E7BBA}" sibTransId="{8508D290-66B4-41FF-B85B-7C213CA58F8C}"/>
    <dgm:cxn modelId="{26802259-BCEF-4C61-AAFF-F18687A65988}" type="presOf" srcId="{3E957167-D567-4B1F-B26C-81679E637A08}" destId="{42E4D66E-F144-4CBD-B207-5AE36A55572D}" srcOrd="1" destOrd="2" presId="urn:microsoft.com/office/officeart/2005/8/layout/cycle4"/>
    <dgm:cxn modelId="{C4FAD688-9C4B-43B3-B19B-3111F4B4BD2C}" type="presOf" srcId="{A9BC9182-FC19-4CFF-A70E-928817005935}" destId="{833BC783-7C74-4688-B8DB-7ABF50EE4CD5}" srcOrd="0" destOrd="0" presId="urn:microsoft.com/office/officeart/2005/8/layout/cycle4"/>
    <dgm:cxn modelId="{053F3794-DAC7-4FB1-92EA-20B2C9BFCC57}" srcId="{D2826152-9329-473A-A06F-C5D33E8EE02E}" destId="{2CE1E60A-7595-4A53-B64C-C60B7733C4A7}" srcOrd="1" destOrd="0" parTransId="{C393568F-FE6E-4482-AA51-9B62EF617D0A}" sibTransId="{1EDB9D76-2C85-47AB-B96B-BA04BB761239}"/>
    <dgm:cxn modelId="{BB173D97-1435-405F-B78C-38911B389E94}" type="presOf" srcId="{B62693E7-056C-4C84-A2C1-DB67F99F57EC}" destId="{651A1D82-79B7-43A4-819F-E1E55DB5B969}" srcOrd="0" destOrd="1" presId="urn:microsoft.com/office/officeart/2005/8/layout/cycle4"/>
    <dgm:cxn modelId="{FB3D81A2-3E90-4903-ADD3-BC26DCE6EB50}" type="presOf" srcId="{1B7B2E47-7C45-401A-BDC9-89AC0281432B}" destId="{FB6B8C31-B04A-43D3-B9BA-B99B0D1BA967}" srcOrd="0" destOrd="0" presId="urn:microsoft.com/office/officeart/2005/8/layout/cycle4"/>
    <dgm:cxn modelId="{325F8CA5-0142-4678-AC3B-01FEEAF1CC33}" type="presOf" srcId="{4D6BA9AA-9AF6-4694-8F8B-9C736ECFD9E3}" destId="{4AD7089D-9D4A-49CF-9766-74214D7C225E}" srcOrd="1" destOrd="1" presId="urn:microsoft.com/office/officeart/2005/8/layout/cycle4"/>
    <dgm:cxn modelId="{9737A8A7-5140-4803-842F-64A5C7D81985}" type="presOf" srcId="{8685777A-8B66-4F8B-A690-5ABF16A3ECCA}" destId="{F91DCDFD-3B02-49FD-9774-AB48006FBD97}" srcOrd="0" destOrd="0" presId="urn:microsoft.com/office/officeart/2005/8/layout/cycle4"/>
    <dgm:cxn modelId="{C31C5AAC-E5B9-4B2E-88B7-32EC083E28FA}" type="presOf" srcId="{2AEF5CE2-5E55-4EBF-BB3C-A108A4477725}" destId="{42E4D66E-F144-4CBD-B207-5AE36A55572D}" srcOrd="1" destOrd="1" presId="urn:microsoft.com/office/officeart/2005/8/layout/cycle4"/>
    <dgm:cxn modelId="{93012DB3-D0F4-4E8C-9786-0201E24064AE}" srcId="{4071D081-BB11-456B-802F-E39B294417EB}" destId="{8685777A-8B66-4F8B-A690-5ABF16A3ECCA}" srcOrd="0" destOrd="0" parTransId="{E3F6F0C5-75EC-475D-9D13-B2B5BC98692C}" sibTransId="{A222AF3D-D501-4C44-B570-72324ACAD01A}"/>
    <dgm:cxn modelId="{2EF6EBC3-72D2-4617-99D8-8D5951A560EE}" srcId="{D2826152-9329-473A-A06F-C5D33E8EE02E}" destId="{4071D081-BB11-456B-802F-E39B294417EB}" srcOrd="3" destOrd="0" parTransId="{5349C02F-8315-4EE3-9F97-A455D20132DB}" sibTransId="{EBBFC1E4-1A69-4F69-A18C-571D4CD77A41}"/>
    <dgm:cxn modelId="{C5E687C4-98C5-4574-B7E4-A83676B1C57F}" type="presOf" srcId="{1B7B2E47-7C45-401A-BDC9-89AC0281432B}" destId="{9347ABC6-E2C3-4AF2-8923-680093D95525}" srcOrd="1" destOrd="0" presId="urn:microsoft.com/office/officeart/2005/8/layout/cycle4"/>
    <dgm:cxn modelId="{8C9672CE-C851-4924-A893-6E036190771A}" type="presOf" srcId="{B62693E7-056C-4C84-A2C1-DB67F99F57EC}" destId="{15BACD26-5EB1-4EA8-8C48-B805E66AD3C0}" srcOrd="1" destOrd="1" presId="urn:microsoft.com/office/officeart/2005/8/layout/cycle4"/>
    <dgm:cxn modelId="{A1640ACF-05E8-41EF-9D82-60DA3362734D}" type="presOf" srcId="{BE564A7E-9535-4F12-856C-ADB91CAB3128}" destId="{9347ABC6-E2C3-4AF2-8923-680093D95525}" srcOrd="1" destOrd="1" presId="urn:microsoft.com/office/officeart/2005/8/layout/cycle4"/>
    <dgm:cxn modelId="{9C73ACD0-7BC2-4B7E-A61A-B79BBFDEEF18}" srcId="{8FAEEDE0-70B9-42CD-AB89-298D2CCFEBBA}" destId="{31CDB1C3-A29A-493C-A7E6-AB9DD6A954EF}" srcOrd="2" destOrd="0" parTransId="{B71C2558-5DDA-45CC-85C2-96E6A5D32181}" sibTransId="{8DA5DE9F-ACD1-4A4A-9DF3-73E001EC837C}"/>
    <dgm:cxn modelId="{DD361BD2-D58A-475A-B653-E64A02DD604F}" type="presOf" srcId="{9F9F8A11-8077-41B8-B731-4062867EF875}" destId="{2E3C97F3-71F0-4D51-91A1-0089EB39F2D7}" srcOrd="0" destOrd="0" presId="urn:microsoft.com/office/officeart/2005/8/layout/cycle4"/>
    <dgm:cxn modelId="{035997DA-CAFF-4CA7-8BBA-F4F77FD0F69B}" type="presOf" srcId="{D2826152-9329-473A-A06F-C5D33E8EE02E}" destId="{160FDD21-EAD1-40F5-B81E-8F9691358368}" srcOrd="0" destOrd="0" presId="urn:microsoft.com/office/officeart/2005/8/layout/cycle4"/>
    <dgm:cxn modelId="{B221A1DB-93C9-410A-B601-55058AEFFB9C}" srcId="{9F9F8A11-8077-41B8-B731-4062867EF875}" destId="{1B7B2E47-7C45-401A-BDC9-89AC0281432B}" srcOrd="0" destOrd="0" parTransId="{AD8007DE-3CFC-4450-8AC7-E615EDDFC148}" sibTransId="{CE934EB3-09B7-41DC-A520-E8BD9C24ABA4}"/>
    <dgm:cxn modelId="{C584A0E6-7F5F-4E52-9B74-728731925662}" type="presOf" srcId="{51A3835B-85C1-4874-AC7D-FD33C7C62E97}" destId="{651A1D82-79B7-43A4-819F-E1E55DB5B969}" srcOrd="0" destOrd="0" presId="urn:microsoft.com/office/officeart/2005/8/layout/cycle4"/>
    <dgm:cxn modelId="{A7C3C0E6-8890-46C0-816F-FFC0D9BAB185}" type="presOf" srcId="{4D6BA9AA-9AF6-4694-8F8B-9C736ECFD9E3}" destId="{833BC783-7C74-4688-B8DB-7ABF50EE4CD5}" srcOrd="0" destOrd="1" presId="urn:microsoft.com/office/officeart/2005/8/layout/cycle4"/>
    <dgm:cxn modelId="{865D93E8-E38F-46E7-96E0-2A021DEFA408}" type="presOf" srcId="{A9BC9182-FC19-4CFF-A70E-928817005935}" destId="{4AD7089D-9D4A-49CF-9766-74214D7C225E}" srcOrd="1" destOrd="0" presId="urn:microsoft.com/office/officeart/2005/8/layout/cycle4"/>
    <dgm:cxn modelId="{4FA8E1F8-BE5D-4558-85B2-3948CB4644C8}" srcId="{4071D081-BB11-456B-802F-E39B294417EB}" destId="{B5ADB310-1378-4AE6-A471-C31457C66835}" srcOrd="3" destOrd="0" parTransId="{600311F0-C5AE-40FA-83F5-122670C92B3D}" sibTransId="{E82F6025-10EF-4282-B516-D9C88D95D39C}"/>
    <dgm:cxn modelId="{71F0E5A0-E818-4016-8283-44C3E7F52B22}" type="presParOf" srcId="{160FDD21-EAD1-40F5-B81E-8F9691358368}" destId="{177D523A-A603-4313-8A87-FF7223CF72D2}" srcOrd="0" destOrd="0" presId="urn:microsoft.com/office/officeart/2005/8/layout/cycle4"/>
    <dgm:cxn modelId="{EEA16865-2853-46F6-A6F6-2F2F114AFBE5}" type="presParOf" srcId="{177D523A-A603-4313-8A87-FF7223CF72D2}" destId="{071B504E-B0EE-4087-8DD6-E762AC006760}" srcOrd="0" destOrd="0" presId="urn:microsoft.com/office/officeart/2005/8/layout/cycle4"/>
    <dgm:cxn modelId="{24D3C82C-2949-41D1-8431-8D248B1F0B0B}" type="presParOf" srcId="{071B504E-B0EE-4087-8DD6-E762AC006760}" destId="{651A1D82-79B7-43A4-819F-E1E55DB5B969}" srcOrd="0" destOrd="0" presId="urn:microsoft.com/office/officeart/2005/8/layout/cycle4"/>
    <dgm:cxn modelId="{D4D359F5-C4FD-41C2-B3A0-A1FC72CBA2F2}" type="presParOf" srcId="{071B504E-B0EE-4087-8DD6-E762AC006760}" destId="{15BACD26-5EB1-4EA8-8C48-B805E66AD3C0}" srcOrd="1" destOrd="0" presId="urn:microsoft.com/office/officeart/2005/8/layout/cycle4"/>
    <dgm:cxn modelId="{DE7E85AB-D4B0-4C78-87BB-74A1691C7BE9}" type="presParOf" srcId="{177D523A-A603-4313-8A87-FF7223CF72D2}" destId="{FD420B6F-C159-42E4-915A-454BA9D1B644}" srcOrd="1" destOrd="0" presId="urn:microsoft.com/office/officeart/2005/8/layout/cycle4"/>
    <dgm:cxn modelId="{10C669AA-A0B1-4688-9EFD-55EE8FD1CD9A}" type="presParOf" srcId="{FD420B6F-C159-42E4-915A-454BA9D1B644}" destId="{833BC783-7C74-4688-B8DB-7ABF50EE4CD5}" srcOrd="0" destOrd="0" presId="urn:microsoft.com/office/officeart/2005/8/layout/cycle4"/>
    <dgm:cxn modelId="{4433901D-FDE5-40F2-94E3-4ACD02A68B2F}" type="presParOf" srcId="{FD420B6F-C159-42E4-915A-454BA9D1B644}" destId="{4AD7089D-9D4A-49CF-9766-74214D7C225E}" srcOrd="1" destOrd="0" presId="urn:microsoft.com/office/officeart/2005/8/layout/cycle4"/>
    <dgm:cxn modelId="{D7298E13-6816-4C30-9D6A-3BDE1892B692}" type="presParOf" srcId="{177D523A-A603-4313-8A87-FF7223CF72D2}" destId="{8C53B64F-685F-4EAF-A219-C0C00C1A35EB}" srcOrd="2" destOrd="0" presId="urn:microsoft.com/office/officeart/2005/8/layout/cycle4"/>
    <dgm:cxn modelId="{33B4A3BF-8C36-4482-ACB3-8C4C925C63AD}" type="presParOf" srcId="{8C53B64F-685F-4EAF-A219-C0C00C1A35EB}" destId="{FB6B8C31-B04A-43D3-B9BA-B99B0D1BA967}" srcOrd="0" destOrd="0" presId="urn:microsoft.com/office/officeart/2005/8/layout/cycle4"/>
    <dgm:cxn modelId="{E7779994-2073-48E1-BE77-C83C4621C6C9}" type="presParOf" srcId="{8C53B64F-685F-4EAF-A219-C0C00C1A35EB}" destId="{9347ABC6-E2C3-4AF2-8923-680093D95525}" srcOrd="1" destOrd="0" presId="urn:microsoft.com/office/officeart/2005/8/layout/cycle4"/>
    <dgm:cxn modelId="{35A7D367-C558-42CF-9B36-222FD306B14E}" type="presParOf" srcId="{177D523A-A603-4313-8A87-FF7223CF72D2}" destId="{95EA4AA0-6C6E-4BC9-ABEB-D218AAD53769}" srcOrd="3" destOrd="0" presId="urn:microsoft.com/office/officeart/2005/8/layout/cycle4"/>
    <dgm:cxn modelId="{B7E6883D-FD27-4D2B-9523-239E77269CC9}" type="presParOf" srcId="{95EA4AA0-6C6E-4BC9-ABEB-D218AAD53769}" destId="{F91DCDFD-3B02-49FD-9774-AB48006FBD97}" srcOrd="0" destOrd="0" presId="urn:microsoft.com/office/officeart/2005/8/layout/cycle4"/>
    <dgm:cxn modelId="{1C378BE0-F8AF-4CE9-9597-0B130022EFFB}" type="presParOf" srcId="{95EA4AA0-6C6E-4BC9-ABEB-D218AAD53769}" destId="{42E4D66E-F144-4CBD-B207-5AE36A55572D}" srcOrd="1" destOrd="0" presId="urn:microsoft.com/office/officeart/2005/8/layout/cycle4"/>
    <dgm:cxn modelId="{AC1232B9-7447-46EE-AD1F-34A561BFBDB0}" type="presParOf" srcId="{177D523A-A603-4313-8A87-FF7223CF72D2}" destId="{BF7FF692-5958-48CB-8EC0-14CCA34A069E}" srcOrd="4" destOrd="0" presId="urn:microsoft.com/office/officeart/2005/8/layout/cycle4"/>
    <dgm:cxn modelId="{EF601798-FFE2-43A9-83C6-E0E28AC14784}" type="presParOf" srcId="{160FDD21-EAD1-40F5-B81E-8F9691358368}" destId="{09C79992-7C3E-449B-B0E5-D8D6E9408715}" srcOrd="1" destOrd="0" presId="urn:microsoft.com/office/officeart/2005/8/layout/cycle4"/>
    <dgm:cxn modelId="{F61E3C4C-80DD-47B4-B3A9-25F6E0E195EF}" type="presParOf" srcId="{09C79992-7C3E-449B-B0E5-D8D6E9408715}" destId="{3D088DDD-A230-4DA3-9E17-28979ECCB0C0}" srcOrd="0" destOrd="0" presId="urn:microsoft.com/office/officeart/2005/8/layout/cycle4"/>
    <dgm:cxn modelId="{5253C563-DA55-4CBA-BD3D-10E79020AF42}" type="presParOf" srcId="{09C79992-7C3E-449B-B0E5-D8D6E9408715}" destId="{366C3AF3-E3D6-4CAE-A3CF-CBADAB7DB730}" srcOrd="1" destOrd="0" presId="urn:microsoft.com/office/officeart/2005/8/layout/cycle4"/>
    <dgm:cxn modelId="{AEA64B19-0785-436F-9A9C-86F55E6D7688}" type="presParOf" srcId="{09C79992-7C3E-449B-B0E5-D8D6E9408715}" destId="{2E3C97F3-71F0-4D51-91A1-0089EB39F2D7}" srcOrd="2" destOrd="0" presId="urn:microsoft.com/office/officeart/2005/8/layout/cycle4"/>
    <dgm:cxn modelId="{FB5C89B6-C8A1-42F5-A4C9-14BE7F3432B2}" type="presParOf" srcId="{09C79992-7C3E-449B-B0E5-D8D6E9408715}" destId="{FF187C51-B4DA-4ED6-8997-7B732E8AD10F}" srcOrd="3" destOrd="0" presId="urn:microsoft.com/office/officeart/2005/8/layout/cycle4"/>
    <dgm:cxn modelId="{A807A7BD-E037-41BA-9B01-234EAA9CD3D2}" type="presParOf" srcId="{09C79992-7C3E-449B-B0E5-D8D6E9408715}" destId="{4CE22322-10FA-48AA-8DB7-7A94A22AE5AD}" srcOrd="4" destOrd="0" presId="urn:microsoft.com/office/officeart/2005/8/layout/cycle4"/>
    <dgm:cxn modelId="{9786123F-DCCF-4292-A864-A99FBC6CB59B}" type="presParOf" srcId="{160FDD21-EAD1-40F5-B81E-8F9691358368}" destId="{D786768A-80D7-4B1D-A594-4CFCB28F1D30}" srcOrd="2" destOrd="0" presId="urn:microsoft.com/office/officeart/2005/8/layout/cycle4"/>
    <dgm:cxn modelId="{ADCA5950-51D2-4337-9785-1224615E7536}" type="presParOf" srcId="{160FDD21-EAD1-40F5-B81E-8F9691358368}" destId="{9C42C941-C024-4157-8D9D-6D787291893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B8C31-B04A-43D3-B9BA-B99B0D1BA967}">
      <dsp:nvSpPr>
        <dsp:cNvPr id="0" name=""/>
        <dsp:cNvSpPr/>
      </dsp:nvSpPr>
      <dsp:spPr>
        <a:xfrm>
          <a:off x="5609195" y="4174067"/>
          <a:ext cx="3032336" cy="1964266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357188" lvl="1" indent="-18256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B4B4B"/>
            </a:buClr>
            <a:buSzPct val="75000"/>
            <a:buFont typeface="Wingdings 3" panose="05040102010807070707" pitchFamily="18" charset="2"/>
            <a:buChar char=""/>
          </a:pPr>
          <a:r>
            <a:rPr lang="de-DE" sz="1400" kern="1200" dirty="0">
              <a:solidFill>
                <a:srgbClr val="4B4B4B"/>
              </a:solidFill>
            </a:rPr>
            <a:t>Perspektiv-übernahme bei Entwicklung von Angeboten</a:t>
          </a:r>
        </a:p>
        <a:p>
          <a:pPr marL="357188" lvl="1" indent="-18256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B4B4B"/>
            </a:buClr>
            <a:buSzPct val="75000"/>
            <a:buFont typeface="Wingdings 3" panose="05040102010807070707" pitchFamily="18" charset="2"/>
            <a:buChar char=""/>
          </a:pPr>
          <a:r>
            <a:rPr lang="de-DE" sz="1400" kern="1200" dirty="0">
              <a:solidFill>
                <a:srgbClr val="4B4B4B"/>
              </a:solidFill>
            </a:rPr>
            <a:t>Selbstbestimmung im Lernprozess</a:t>
          </a:r>
        </a:p>
      </dsp:txBody>
      <dsp:txXfrm>
        <a:off x="6562045" y="4708282"/>
        <a:ext cx="2036337" cy="1386902"/>
      </dsp:txXfrm>
    </dsp:sp>
    <dsp:sp modelId="{F91DCDFD-3B02-49FD-9774-AB48006FBD97}">
      <dsp:nvSpPr>
        <dsp:cNvPr id="0" name=""/>
        <dsp:cNvSpPr/>
      </dsp:nvSpPr>
      <dsp:spPr>
        <a:xfrm>
          <a:off x="565967" y="4174067"/>
          <a:ext cx="3223798" cy="1964266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79388" lvl="1" indent="-179388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B4B4B"/>
            </a:buClr>
            <a:buSzPct val="75000"/>
            <a:buFont typeface="Wingdings 3" panose="05040102010807070707" pitchFamily="18" charset="2"/>
            <a:buChar char=""/>
          </a:pPr>
          <a:r>
            <a:rPr lang="de-DE" sz="1400" kern="1200" dirty="0">
              <a:solidFill>
                <a:srgbClr val="4B4B4B"/>
              </a:solidFill>
            </a:rPr>
            <a:t>Entwicklung von Lehr- und Lernangeboten</a:t>
          </a:r>
        </a:p>
        <a:p>
          <a:pPr marL="179388" lvl="1" indent="-179388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B4B4B"/>
            </a:buClr>
            <a:buSzPct val="75000"/>
            <a:buFont typeface="Wingdings 3" panose="05040102010807070707" pitchFamily="18" charset="2"/>
            <a:buChar char=""/>
          </a:pPr>
          <a:r>
            <a:rPr lang="de-DE" sz="1400" kern="1200" dirty="0">
              <a:solidFill>
                <a:srgbClr val="4B4B4B"/>
              </a:solidFill>
            </a:rPr>
            <a:t>Services und Strukturen</a:t>
          </a:r>
        </a:p>
        <a:p>
          <a:pPr marL="179388" lvl="1" indent="-179388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B4B4B"/>
            </a:buClr>
            <a:buSzPct val="75000"/>
            <a:buFont typeface="Wingdings 3" panose="05040102010807070707" pitchFamily="18" charset="2"/>
            <a:buChar char=""/>
          </a:pPr>
          <a:r>
            <a:rPr lang="de-DE" sz="1400" kern="1200" dirty="0">
              <a:solidFill>
                <a:srgbClr val="4B4B4B"/>
              </a:solidFill>
            </a:rPr>
            <a:t>Zwischen Lehrenden und/oder Lernenden</a:t>
          </a:r>
        </a:p>
        <a:p>
          <a:pPr marL="179388" lvl="1" indent="-179388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B4B4B"/>
            </a:buClr>
            <a:buSzPct val="75000"/>
            <a:buFont typeface="Wingdings 3" panose="05040102010807070707" pitchFamily="18" charset="2"/>
            <a:buChar char=""/>
          </a:pPr>
          <a:r>
            <a:rPr lang="de-DE" sz="1400" kern="1200" dirty="0">
              <a:solidFill>
                <a:srgbClr val="4B4B4B"/>
              </a:solidFill>
            </a:rPr>
            <a:t>Communities </a:t>
          </a:r>
          <a:r>
            <a:rPr lang="de-DE" sz="1400" kern="1200" dirty="0" err="1">
              <a:solidFill>
                <a:srgbClr val="4B4B4B"/>
              </a:solidFill>
            </a:rPr>
            <a:t>of</a:t>
          </a:r>
          <a:r>
            <a:rPr lang="de-DE" sz="1400" kern="1200" dirty="0">
              <a:solidFill>
                <a:srgbClr val="4B4B4B"/>
              </a:solidFill>
            </a:rPr>
            <a:t> Practice</a:t>
          </a:r>
        </a:p>
      </dsp:txBody>
      <dsp:txXfrm>
        <a:off x="609116" y="4708282"/>
        <a:ext cx="2170361" cy="1386902"/>
      </dsp:txXfrm>
    </dsp:sp>
    <dsp:sp modelId="{833BC783-7C74-4688-B8DB-7ABF50EE4CD5}">
      <dsp:nvSpPr>
        <dsp:cNvPr id="0" name=""/>
        <dsp:cNvSpPr/>
      </dsp:nvSpPr>
      <dsp:spPr>
        <a:xfrm>
          <a:off x="5609195" y="0"/>
          <a:ext cx="3032336" cy="1964266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357188" lvl="1" indent="-18256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B4B4B"/>
            </a:buClr>
            <a:buSzPct val="75000"/>
            <a:buFont typeface="Wingdings 3" panose="05040102010807070707" pitchFamily="18" charset="2"/>
            <a:buChar char=""/>
          </a:pPr>
          <a:r>
            <a:rPr lang="de-DE" sz="1400" kern="1200" dirty="0">
              <a:solidFill>
                <a:srgbClr val="4B4B4B"/>
              </a:solidFill>
            </a:rPr>
            <a:t>Lehr- und Lernangebote</a:t>
          </a:r>
        </a:p>
        <a:p>
          <a:pPr marL="357188" lvl="1" indent="-18256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B4B4B"/>
            </a:buClr>
            <a:buSzPct val="75000"/>
            <a:buFont typeface="Wingdings 3" panose="05040102010807070707" pitchFamily="18" charset="2"/>
            <a:buChar char=""/>
          </a:pPr>
          <a:r>
            <a:rPr lang="de-DE" sz="1400" kern="1200" dirty="0">
              <a:solidFill>
                <a:srgbClr val="4B4B4B"/>
              </a:solidFill>
            </a:rPr>
            <a:t>Bewusstsein für und Aufnahme von (hochschul-)externer Expertise und Angeboten</a:t>
          </a:r>
        </a:p>
      </dsp:txBody>
      <dsp:txXfrm>
        <a:off x="6562045" y="43149"/>
        <a:ext cx="2036337" cy="1386902"/>
      </dsp:txXfrm>
    </dsp:sp>
    <dsp:sp modelId="{651A1D82-79B7-43A4-819F-E1E55DB5B969}">
      <dsp:nvSpPr>
        <dsp:cNvPr id="0" name=""/>
        <dsp:cNvSpPr/>
      </dsp:nvSpPr>
      <dsp:spPr>
        <a:xfrm>
          <a:off x="661698" y="0"/>
          <a:ext cx="3032336" cy="1964266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79388" lvl="1" indent="-179388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B4B4B"/>
            </a:buClr>
            <a:buSzPct val="75000"/>
            <a:buFont typeface="Wingdings 3" panose="05040102010807070707" pitchFamily="18" charset="2"/>
            <a:buChar char=""/>
          </a:pPr>
          <a:r>
            <a:rPr lang="de-DE" sz="1400" kern="1200" dirty="0">
              <a:solidFill>
                <a:srgbClr val="4B4B4B"/>
              </a:solidFill>
            </a:rPr>
            <a:t>Bildungsmaterialien oder Lehr- und Lernangebote</a:t>
          </a:r>
        </a:p>
        <a:p>
          <a:pPr marL="179388" lvl="1" indent="-179388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B4B4B"/>
            </a:buClr>
            <a:buSzPct val="75000"/>
            <a:buFont typeface="Wingdings 3" panose="05040102010807070707" pitchFamily="18" charset="2"/>
            <a:buChar char=""/>
          </a:pPr>
          <a:r>
            <a:rPr lang="de-DE" sz="1400" kern="1200" dirty="0">
              <a:solidFill>
                <a:srgbClr val="4B4B4B"/>
              </a:solidFill>
            </a:rPr>
            <a:t>Strukturen und Services</a:t>
          </a:r>
        </a:p>
        <a:p>
          <a:pPr marL="179388" lvl="1" indent="-179388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B4B4B"/>
            </a:buClr>
            <a:buSzPct val="75000"/>
            <a:buFont typeface="Wingdings 3" panose="05040102010807070707" pitchFamily="18" charset="2"/>
            <a:buChar char=""/>
          </a:pPr>
          <a:r>
            <a:rPr lang="de-DE" sz="1400" kern="1200" dirty="0">
              <a:solidFill>
                <a:srgbClr val="4B4B4B"/>
              </a:solidFill>
            </a:rPr>
            <a:t>Erfahrungen und Ideen</a:t>
          </a:r>
        </a:p>
      </dsp:txBody>
      <dsp:txXfrm>
        <a:off x="704847" y="43149"/>
        <a:ext cx="2036337" cy="1386902"/>
      </dsp:txXfrm>
    </dsp:sp>
    <dsp:sp modelId="{3D088DDD-A230-4DA3-9E17-28979ECCB0C0}">
      <dsp:nvSpPr>
        <dsp:cNvPr id="0" name=""/>
        <dsp:cNvSpPr/>
      </dsp:nvSpPr>
      <dsp:spPr>
        <a:xfrm>
          <a:off x="1884468" y="349885"/>
          <a:ext cx="2657898" cy="2657898"/>
        </a:xfrm>
        <a:prstGeom prst="pieWed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Teilen</a:t>
          </a:r>
        </a:p>
      </dsp:txBody>
      <dsp:txXfrm>
        <a:off x="2662948" y="1128365"/>
        <a:ext cx="1879418" cy="1879418"/>
      </dsp:txXfrm>
    </dsp:sp>
    <dsp:sp modelId="{366C3AF3-E3D6-4CAE-A3CF-CBADAB7DB730}">
      <dsp:nvSpPr>
        <dsp:cNvPr id="0" name=""/>
        <dsp:cNvSpPr/>
      </dsp:nvSpPr>
      <dsp:spPr>
        <a:xfrm rot="5400000">
          <a:off x="4665133" y="349885"/>
          <a:ext cx="2657898" cy="2657898"/>
        </a:xfrm>
        <a:prstGeom prst="pieWed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Öffnung &amp; Offenheit</a:t>
          </a:r>
        </a:p>
      </dsp:txBody>
      <dsp:txXfrm rot="-5400000">
        <a:off x="4665133" y="1128365"/>
        <a:ext cx="1879418" cy="1879418"/>
      </dsp:txXfrm>
    </dsp:sp>
    <dsp:sp modelId="{2E3C97F3-71F0-4D51-91A1-0089EB39F2D7}">
      <dsp:nvSpPr>
        <dsp:cNvPr id="0" name=""/>
        <dsp:cNvSpPr/>
      </dsp:nvSpPr>
      <dsp:spPr>
        <a:xfrm rot="10800000">
          <a:off x="4665133" y="3130550"/>
          <a:ext cx="2657898" cy="2657898"/>
        </a:xfrm>
        <a:prstGeom prst="pieWed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Adressat*in-</a:t>
          </a:r>
          <a:r>
            <a:rPr lang="de-DE" sz="2000" kern="1200" dirty="0" err="1"/>
            <a:t>nen</a:t>
          </a:r>
          <a:r>
            <a:rPr lang="de-DE" sz="2000" kern="1200" dirty="0"/>
            <a:t>-orientierung</a:t>
          </a:r>
        </a:p>
      </dsp:txBody>
      <dsp:txXfrm rot="10800000">
        <a:off x="4665133" y="3130550"/>
        <a:ext cx="1879418" cy="1879418"/>
      </dsp:txXfrm>
    </dsp:sp>
    <dsp:sp modelId="{FF187C51-B4DA-4ED6-8997-7B732E8AD10F}">
      <dsp:nvSpPr>
        <dsp:cNvPr id="0" name=""/>
        <dsp:cNvSpPr/>
      </dsp:nvSpPr>
      <dsp:spPr>
        <a:xfrm rot="16200000">
          <a:off x="1884468" y="3130550"/>
          <a:ext cx="2657898" cy="2657898"/>
        </a:xfrm>
        <a:prstGeom prst="pieWed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Kollaboration</a:t>
          </a:r>
        </a:p>
      </dsp:txBody>
      <dsp:txXfrm rot="5400000">
        <a:off x="2662948" y="3130550"/>
        <a:ext cx="1879418" cy="1879418"/>
      </dsp:txXfrm>
    </dsp:sp>
    <dsp:sp modelId="{D786768A-80D7-4B1D-A594-4CFCB28F1D30}">
      <dsp:nvSpPr>
        <dsp:cNvPr id="0" name=""/>
        <dsp:cNvSpPr/>
      </dsp:nvSpPr>
      <dsp:spPr>
        <a:xfrm>
          <a:off x="4144909" y="2516716"/>
          <a:ext cx="917680" cy="797983"/>
        </a:xfrm>
        <a:prstGeom prst="mathMinus">
          <a:avLst/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9C42C941-C024-4157-8D9D-6D7872918932}">
      <dsp:nvSpPr>
        <dsp:cNvPr id="0" name=""/>
        <dsp:cNvSpPr/>
      </dsp:nvSpPr>
      <dsp:spPr>
        <a:xfrm rot="10800000">
          <a:off x="4144909" y="2823633"/>
          <a:ext cx="917680" cy="797983"/>
        </a:xfrm>
        <a:prstGeom prst="mathMinus">
          <a:avLst/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480C544F-EE4C-4494-942F-0A21530894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/>
              <a:t>Follow-Up Think Tank Kooperationen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A111CD7-CFE7-4686-8766-8F84B9F511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33813" y="0"/>
            <a:ext cx="29337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/>
              <a:t>26.11.2021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10DC9A1-775F-4B32-AC06-C5CF02C8A3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337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334FFD0-6F87-4CB3-9672-FB66BA3DBF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33813" y="9409113"/>
            <a:ext cx="29337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9AEF4-3681-4F02-981D-2433FEECCB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5234805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/>
              <a:t>Follow-Up Think Tank Kooperationen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33813" y="0"/>
            <a:ext cx="29337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/>
              <a:t>26.11.2021</a:t>
            </a:r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6275" y="4767263"/>
            <a:ext cx="5416550" cy="3900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37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33813" y="9409113"/>
            <a:ext cx="29337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669B3-C8B8-408C-8916-8676BAE40B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354774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646464"/>
                </a:solidFill>
                <a:effectLst/>
              </a:rPr>
              <a:t>Elke Bosse &amp; Grit </a:t>
            </a:r>
            <a:r>
              <a:rPr lang="de-DE" sz="1200" b="1" dirty="0" err="1">
                <a:solidFill>
                  <a:srgbClr val="646464"/>
                </a:solidFill>
                <a:effectLst/>
              </a:rPr>
              <a:t>Würmseer</a:t>
            </a:r>
            <a:r>
              <a:rPr lang="de-DE" sz="1200" b="1" dirty="0">
                <a:solidFill>
                  <a:srgbClr val="646464"/>
                </a:solidFill>
                <a:effectLst/>
              </a:rPr>
              <a:t> (2020): Hochschulverbünde. HIS-Institut für Hochschulentwicklung e. V.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rgbClr val="646464"/>
                </a:solidFill>
                <a:effectLst/>
              </a:rPr>
              <a:t>- Systematisierung von Verbünden im deutschen Hochschulkontext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rgbClr val="646464"/>
                </a:solidFill>
                <a:effectLst/>
              </a:rPr>
              <a:t>- 40 Hochschulverbünde, Online-Recherche, Befragung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1" dirty="0">
              <a:solidFill>
                <a:srgbClr val="646464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err="1">
                <a:solidFill>
                  <a:srgbClr val="646464"/>
                </a:solidFill>
                <a:effectLst/>
              </a:rPr>
              <a:t>ChristianeArndt</a:t>
            </a:r>
            <a:r>
              <a:rPr lang="de-DE" sz="1200" b="1" dirty="0">
                <a:solidFill>
                  <a:srgbClr val="646464"/>
                </a:solidFill>
                <a:effectLst/>
              </a:rPr>
              <a:t>, Tina Ladwig und Kolleg*innen (2021): BRIDGING. Technische Universität Hamburg.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rgbClr val="646464"/>
                </a:solidFill>
                <a:effectLst/>
              </a:rPr>
              <a:t>- FF: Motive, Umsetzungsansätze, Herausforderungen und Gelingensbedingungen für Hochschulverbünde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rgbClr val="646464"/>
                </a:solidFill>
                <a:effectLst/>
              </a:rPr>
              <a:t>- Methode: Qualitative Befragung von 36 Akteur*innen in insgesamt 9 Hochschulverbünden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>
              <a:solidFill>
                <a:srgbClr val="646464"/>
              </a:solidFill>
              <a:effectLst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669B3-C8B8-408C-8916-8676BAE40B41}" type="slidenum">
              <a:rPr lang="de-DE" smtClean="0"/>
              <a:t>2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9FA2A6E-1BE7-4AFC-8D69-66CC32B7BC2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26.11.2021</a:t>
            </a:r>
          </a:p>
        </p:txBody>
      </p:sp>
      <p:sp>
        <p:nvSpPr>
          <p:cNvPr id="6" name="Kopfzeilenplatzhalter 5">
            <a:extLst>
              <a:ext uri="{FF2B5EF4-FFF2-40B4-BE49-F238E27FC236}">
                <a16:creationId xmlns:a16="http://schemas.microsoft.com/office/drawing/2014/main" id="{2BF41CC1-925B-47A9-8DF7-C0A5F371F5E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Follow-Up Think Tank Kooperationen</a:t>
            </a:r>
          </a:p>
        </p:txBody>
      </p:sp>
    </p:spTree>
    <p:extLst>
      <p:ext uri="{BB962C8B-B14F-4D97-AF65-F5344CB8AC3E}">
        <p14:creationId xmlns:p14="http://schemas.microsoft.com/office/powerpoint/2010/main" val="1801777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Gehört zu den großen Hochschulverbünden (7-15 Partner*innen)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Domäne: Digitalisierung der Lehre (im Zusammenspiel technisch-infrastruktureller, medienkritischer und organisatorischer Fragen)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Ziele: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Strategische Ebene: </a:t>
            </a: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Abstimmung hochschulübergreifender Kooperationsfelder und gemeinsamer Positionen durch die Prorektor*innen und Vizepräsident*innen für Lehre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Operative Ebene: </a:t>
            </a: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kontinuierlicher Austausch in themenspezifischen Expert*innenrunden (Wissenstransfer, Standardisierung von Prozessen und Systemen, Qualitätsentwicklung)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669B3-C8B8-408C-8916-8676BAE40B41}" type="slidenum">
              <a:rPr lang="de-DE" smtClean="0"/>
              <a:t>12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AE81077-1422-441C-9A06-F1DD18B2ABB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26.11.2021</a:t>
            </a:r>
          </a:p>
        </p:txBody>
      </p:sp>
      <p:sp>
        <p:nvSpPr>
          <p:cNvPr id="6" name="Kopfzeilenplatzhalter 5">
            <a:extLst>
              <a:ext uri="{FF2B5EF4-FFF2-40B4-BE49-F238E27FC236}">
                <a16:creationId xmlns:a16="http://schemas.microsoft.com/office/drawing/2014/main" id="{390C9165-68F8-43FA-9734-BB8DEC3DB89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Follow-Up Think Tank Kooperationen</a:t>
            </a:r>
          </a:p>
        </p:txBody>
      </p:sp>
    </p:spTree>
    <p:extLst>
      <p:ext uri="{BB962C8B-B14F-4D97-AF65-F5344CB8AC3E}">
        <p14:creationId xmlns:p14="http://schemas.microsoft.com/office/powerpoint/2010/main" val="3084012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Genese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HND-BW wurde 2016 mit Förderung des Wissenschaftsministeriums eingerichtet, um die Weiterentwicklung der digitalen Lehre landesweit zu unterstützen.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Seit 2020 wird die Kooperation von den baden-württembergischen Universitäten gemeinsam getragen.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Geschäftsstelle am KIT eingerichtet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Governance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neu und schlagkräftig ausgestaltet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Ziele: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Ziele des HND-BW sind der Wissenstransfer auf operativer Ebene, die Initiierung gemeinsamer Entwicklungsprojekte und Dienste sowie die Abstimmung strategischer Positionen und ihre Vertretung nach außen.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de-DE" sz="1800" b="1" dirty="0" err="1"/>
              <a:t>Governance</a:t>
            </a:r>
            <a:r>
              <a:rPr lang="de-DE" sz="1800" b="1" dirty="0"/>
              <a:t>:</a:t>
            </a:r>
          </a:p>
          <a:p>
            <a:pPr marL="285750" indent="-285750">
              <a:buFontTx/>
              <a:buChar char="-"/>
            </a:pPr>
            <a:r>
              <a:rPr lang="de-DE" sz="1800" dirty="0"/>
              <a:t>„Traditionalistische“ Rechtsform: Kooperationsvereinbarung</a:t>
            </a:r>
          </a:p>
          <a:p>
            <a:pPr marL="285750" indent="-285750">
              <a:buFontTx/>
              <a:buChar char="-"/>
            </a:pPr>
            <a:r>
              <a:rPr lang="de-DE" sz="1800" dirty="0"/>
              <a:t>Schlanke Organisationsstruktur, Link zwischen operativer und Leitungsebene </a:t>
            </a:r>
          </a:p>
          <a:p>
            <a:pPr marL="285750" indent="-285750">
              <a:buFontTx/>
              <a:buChar char="-"/>
            </a:pPr>
            <a:r>
              <a:rPr lang="de-DE" sz="1200" b="1" dirty="0">
                <a:solidFill>
                  <a:srgbClr val="646464"/>
                </a:solidFill>
                <a:latin typeface="Abadi" panose="020B0604020104020204" pitchFamily="34" charset="0"/>
              </a:rPr>
              <a:t>Lenkungskreis</a:t>
            </a:r>
            <a:r>
              <a:rPr lang="de-DE" sz="1200" dirty="0">
                <a:solidFill>
                  <a:srgbClr val="646464"/>
                </a:solidFill>
                <a:latin typeface="Abadi" panose="020B0604020104020204" pitchFamily="34" charset="0"/>
              </a:rPr>
              <a:t>: </a:t>
            </a:r>
          </a:p>
          <a:p>
            <a:pPr marL="742950" lvl="1" indent="-285750">
              <a:buFontTx/>
              <a:buChar char="-"/>
            </a:pPr>
            <a:r>
              <a:rPr lang="de-DE" sz="1200" dirty="0">
                <a:solidFill>
                  <a:srgbClr val="646464"/>
                </a:solidFill>
                <a:latin typeface="Abadi" panose="020B0604020104020204" pitchFamily="34" charset="0"/>
              </a:rPr>
              <a:t>Die neun Prorektor*innen/ Vizepräsident*innen für Lehre der baden-württembergischen Universitäten</a:t>
            </a:r>
          </a:p>
          <a:p>
            <a:pPr marL="742950" lvl="1" indent="-285750">
              <a:buFontTx/>
              <a:buChar char="-"/>
            </a:pPr>
            <a:r>
              <a:rPr lang="de-DE" sz="1200" dirty="0">
                <a:solidFill>
                  <a:srgbClr val="646464"/>
                </a:solidFill>
                <a:latin typeface="Abadi" panose="020B0604020104020204" pitchFamily="34" charset="0"/>
              </a:rPr>
              <a:t>ständige Gäste: ein*e Vertreter*in des </a:t>
            </a:r>
            <a:r>
              <a:rPr lang="de-DE" sz="1200" dirty="0" err="1">
                <a:solidFill>
                  <a:srgbClr val="646464"/>
                </a:solidFill>
                <a:latin typeface="Abadi" panose="020B0604020104020204" pitchFamily="34" charset="0"/>
              </a:rPr>
              <a:t>bwCIO</a:t>
            </a:r>
            <a:r>
              <a:rPr lang="de-DE" sz="1200" dirty="0">
                <a:solidFill>
                  <a:srgbClr val="646464"/>
                </a:solidFill>
                <a:latin typeface="Abadi" panose="020B0604020104020204" pitchFamily="34" charset="0"/>
              </a:rPr>
              <a:t>-Kreises und die Leitung der Geschäftsstelle HND-BW</a:t>
            </a:r>
          </a:p>
          <a:p>
            <a:pPr marL="742950" lvl="1" indent="-285750">
              <a:buFontTx/>
              <a:buChar char="-"/>
            </a:pPr>
            <a:r>
              <a:rPr lang="de-DE" sz="1200" dirty="0">
                <a:solidFill>
                  <a:srgbClr val="646464"/>
                </a:solidFill>
                <a:latin typeface="Abadi" panose="020B0604020104020204" pitchFamily="34" charset="0"/>
              </a:rPr>
              <a:t>Entscheidung über strategische Entwicklung, Themen und operative Aktivitäten des Netzwerks</a:t>
            </a:r>
          </a:p>
          <a:p>
            <a:pPr marL="285750" lvl="0" indent="-285750">
              <a:buFontTx/>
              <a:buChar char="-"/>
            </a:pPr>
            <a:r>
              <a:rPr lang="de-DE" sz="1200" b="1" dirty="0">
                <a:solidFill>
                  <a:srgbClr val="646464"/>
                </a:solidFill>
                <a:latin typeface="Abadi" panose="020B0604020104020204" pitchFamily="34" charset="0"/>
              </a:rPr>
              <a:t>Expert*innenkreis</a:t>
            </a:r>
          </a:p>
          <a:p>
            <a:pPr marL="742950" lvl="1" indent="-285750">
              <a:buFontTx/>
              <a:buChar char="-"/>
            </a:pPr>
            <a:r>
              <a:rPr lang="de-DE" sz="1200" dirty="0">
                <a:solidFill>
                  <a:srgbClr val="646464"/>
                </a:solidFill>
                <a:latin typeface="Abadi" panose="020B0604020104020204" pitchFamily="34" charset="0"/>
              </a:rPr>
              <a:t>Mitglieder: Jede Universität entsendet eine*n Vertreter*in aus dem Bereich eLearning</a:t>
            </a:r>
          </a:p>
          <a:p>
            <a:pPr marL="742950" lvl="1" indent="-285750">
              <a:buFontTx/>
              <a:buChar char="-"/>
            </a:pPr>
            <a:r>
              <a:rPr lang="de-DE" sz="1200" dirty="0">
                <a:solidFill>
                  <a:srgbClr val="646464"/>
                </a:solidFill>
                <a:latin typeface="Abadi" panose="020B0604020104020204" pitchFamily="34" charset="0"/>
              </a:rPr>
              <a:t>Aufgaben: Austausch über Projekte und strukturelle Maßnahmen, Wissenstransfer, Identifikation kooperativer Themenfelder</a:t>
            </a:r>
          </a:p>
          <a:p>
            <a:pPr marL="742950" lvl="1" indent="-285750">
              <a:buFontTx/>
              <a:buChar char="-"/>
            </a:pPr>
            <a:r>
              <a:rPr lang="de-DE" sz="1200" dirty="0">
                <a:solidFill>
                  <a:srgbClr val="646464"/>
                </a:solidFill>
                <a:latin typeface="Abadi" panose="020B0604020104020204" pitchFamily="34" charset="0"/>
              </a:rPr>
              <a:t>Multiplikator*innen relevanter Entwicklungen in die Universitäten hinein</a:t>
            </a:r>
          </a:p>
          <a:p>
            <a:pPr marL="285750" lvl="0" indent="-285750">
              <a:buFontTx/>
              <a:buChar char="-"/>
            </a:pPr>
            <a:r>
              <a:rPr lang="de-DE" sz="1200" b="1" dirty="0">
                <a:solidFill>
                  <a:srgbClr val="646464"/>
                </a:solidFill>
                <a:latin typeface="Abadi" panose="020B0604020104020204" pitchFamily="34" charset="0"/>
              </a:rPr>
              <a:t>Special Interest Groups</a:t>
            </a:r>
            <a:endParaRPr lang="de-DE" sz="1200" dirty="0">
              <a:solidFill>
                <a:srgbClr val="646464"/>
              </a:solidFill>
              <a:latin typeface="Abadi" panose="020B0604020104020204" pitchFamily="34" charset="0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Follow-Up Think Tank Kooperationen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HND-BW Lenkungskreis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669B3-C8B8-408C-8916-8676BAE40B4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E556C01-B487-4BF3-88F2-995F17BA701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26.11.2021</a:t>
            </a:r>
          </a:p>
        </p:txBody>
      </p:sp>
    </p:spTree>
    <p:extLst>
      <p:ext uri="{BB962C8B-B14F-4D97-AF65-F5344CB8AC3E}">
        <p14:creationId xmlns:p14="http://schemas.microsoft.com/office/powerpoint/2010/main" val="1865178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i="1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Verbund</a:t>
            </a:r>
            <a:r>
              <a:rPr lang="de-DE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als theoretisch am wenigsten belasteter Begriff im Hochschulkontext geeignet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669B3-C8B8-408C-8916-8676BAE40B41}" type="slidenum">
              <a:rPr lang="de-DE" smtClean="0"/>
              <a:t>3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4C25A85-AAED-47D4-B4DA-F5BDF4098E3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26.11.2021</a:t>
            </a:r>
          </a:p>
        </p:txBody>
      </p:sp>
      <p:sp>
        <p:nvSpPr>
          <p:cNvPr id="6" name="Kopfzeilenplatzhalter 5">
            <a:extLst>
              <a:ext uri="{FF2B5EF4-FFF2-40B4-BE49-F238E27FC236}">
                <a16:creationId xmlns:a16="http://schemas.microsoft.com/office/drawing/2014/main" id="{55E86BD5-4EC4-40DC-AF8F-AC85DA24D94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Follow-Up Think Tank Kooperationen</a:t>
            </a:r>
          </a:p>
        </p:txBody>
      </p:sp>
    </p:spTree>
    <p:extLst>
      <p:ext uri="{BB962C8B-B14F-4D97-AF65-F5344CB8AC3E}">
        <p14:creationId xmlns:p14="http://schemas.microsoft.com/office/powerpoint/2010/main" val="2029611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Ruhr Master School (RMS): Gemeinsame Masterausbildung der Hochschule Bochum, Fachhochschule Dortmund und Westfälische Hochschule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Eucor</a:t>
            </a:r>
            <a:r>
              <a:rPr lang="de-DE" dirty="0"/>
              <a:t> – The European Campus: Internationales Studienangebot der Universitäten Basel, Freiburg, Haute-Alsace und Strasbourg sowie KIT</a:t>
            </a:r>
          </a:p>
          <a:p>
            <a:pPr marL="171450" indent="-171450">
              <a:buFontTx/>
              <a:buChar char="-"/>
            </a:pPr>
            <a:r>
              <a:rPr lang="de-DE" dirty="0"/>
              <a:t>Hochschulföderation </a:t>
            </a:r>
            <a:r>
              <a:rPr lang="de-DE" dirty="0" err="1"/>
              <a:t>SüdWest</a:t>
            </a:r>
            <a:r>
              <a:rPr lang="de-DE" dirty="0"/>
              <a:t> (</a:t>
            </a:r>
            <a:r>
              <a:rPr lang="de-DE" dirty="0" err="1"/>
              <a:t>HfSW</a:t>
            </a:r>
            <a:r>
              <a:rPr lang="de-DE" dirty="0"/>
              <a:t>): Netzwerk der baden-württembergischen </a:t>
            </a:r>
            <a:r>
              <a:rPr lang="de-DE" dirty="0" err="1"/>
              <a:t>HAWen</a:t>
            </a:r>
            <a:r>
              <a:rPr lang="de-DE" dirty="0"/>
              <a:t> Aalen, Esslingen, Heilbronn, Mannheim, Ravensburg-Weingarten, Reutlingen und HfM Stuttgart zur Weiterentwicklung von Lehre und Forschung</a:t>
            </a:r>
          </a:p>
          <a:p>
            <a:pPr marL="171450" indent="-171450">
              <a:buFontTx/>
              <a:buChar char="-"/>
            </a:pPr>
            <a:r>
              <a:rPr lang="de-DE" dirty="0"/>
              <a:t>Virtuelle Hochschule Bayern (VHB): Verbundeinrichtung von 31 Hochschulen in Bayern. Entwicklung digitaler Lehreinheiten, Austausch und hochschulübergreifende Nutzung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669B3-C8B8-408C-8916-8676BAE40B41}" type="slidenum">
              <a:rPr lang="de-DE" smtClean="0"/>
              <a:t>4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C7E37D3-0EC4-46DD-9A1F-8741A8605C2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26.11.2021</a:t>
            </a:r>
          </a:p>
        </p:txBody>
      </p:sp>
      <p:sp>
        <p:nvSpPr>
          <p:cNvPr id="6" name="Kopfzeilenplatzhalter 5">
            <a:extLst>
              <a:ext uri="{FF2B5EF4-FFF2-40B4-BE49-F238E27FC236}">
                <a16:creationId xmlns:a16="http://schemas.microsoft.com/office/drawing/2014/main" id="{D165C22F-E742-4956-9165-FEC0B4A3CF5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Follow-Up Think Tank Kooperationen</a:t>
            </a:r>
          </a:p>
        </p:txBody>
      </p:sp>
    </p:spTree>
    <p:extLst>
      <p:ext uri="{BB962C8B-B14F-4D97-AF65-F5344CB8AC3E}">
        <p14:creationId xmlns:p14="http://schemas.microsoft.com/office/powerpoint/2010/main" val="2480945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Zieldimensionen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fachspezifische Verbünde: Themenfelder wie Nachhaltigkeit oder urbane und regionale Lebensqualität, spezifische Gebiete im Kooperationsfeld Forschung </a:t>
            </a:r>
          </a:p>
          <a:p>
            <a:pPr marL="171450" indent="-171450">
              <a:buFontTx/>
              <a:buChar char="-"/>
            </a:pP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operative Verbünde: Umsetzung konkreter Angebote und Entwicklungsaufgaben in der Lehre (gemeinsame Studienangebote), Service und Support (Weiterbildung) oder Transfer (Outreach).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strategische Verbunde: hochschulpolitische Interessenvertretung, Außenwirkung gegenüber Politik und Öffentlichkeit</a:t>
            </a:r>
          </a:p>
          <a:p>
            <a:endParaRPr lang="de-D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Kooperationsfelder:</a:t>
            </a:r>
          </a:p>
          <a:p>
            <a:pPr marL="171450" indent="-171450">
              <a:buFontTx/>
              <a:buChar char="-"/>
            </a:pP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Lehre (RMS): gemeinsame Lehrveranstaltungen, Studiengänge, Weiterbildungsangebote</a:t>
            </a:r>
          </a:p>
          <a:p>
            <a:pPr marL="171450" indent="-171450">
              <a:buFontTx/>
              <a:buChar char="-"/>
            </a:pP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Forschung (z.B. EUCOR): Entwicklung gemeinsamer Forschungsschwerpunkte, Verbundprojekte, gemeinsame Nachwuchsförderung</a:t>
            </a:r>
          </a:p>
          <a:p>
            <a:pPr marL="171450" indent="-171450">
              <a:buFontTx/>
              <a:buChar char="-"/>
            </a:pP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Transfer (EUCOR): Weiterbildungsangebote für externe Zielgruppen, Kooperationen mit Wirtschaft und Öffentlichkeit durch Wissens- bzw. Technologietransfer und Gründungsinitiativen</a:t>
            </a:r>
            <a:endParaRPr lang="de-DE" i="0" dirty="0"/>
          </a:p>
          <a:p>
            <a:pPr marL="171450" indent="-171450">
              <a:buFontTx/>
              <a:buChar char="-"/>
            </a:pP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 und Support (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HfSW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):  Erfahrungsaustausch auf operativer Ebene, wechselseitige Öffnung gemeinsame von Serviceangeboten (z.B. Mensa, Bibliothek, hochschuldidaktische Weiterbildung), gemeinsame Supporteinrichtungen (z.B.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Qualitatsentwicklungsmaßnahmen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Unterstützung digitaler Lehrangebote, internationale Verbindungsbüros)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669B3-C8B8-408C-8916-8676BAE40B41}" type="slidenum">
              <a:rPr lang="de-DE" smtClean="0"/>
              <a:t>5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A859E36-B7FE-449B-82FA-CC787529DF5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26.11.2021</a:t>
            </a:r>
          </a:p>
        </p:txBody>
      </p:sp>
      <p:sp>
        <p:nvSpPr>
          <p:cNvPr id="6" name="Kopfzeilenplatzhalter 5">
            <a:extLst>
              <a:ext uri="{FF2B5EF4-FFF2-40B4-BE49-F238E27FC236}">
                <a16:creationId xmlns:a16="http://schemas.microsoft.com/office/drawing/2014/main" id="{7EC3B1F6-F52F-4C9D-AC7B-8D0C67D6839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Follow-Up Think Tank Kooperationen</a:t>
            </a:r>
          </a:p>
        </p:txBody>
      </p:sp>
    </p:spTree>
    <p:extLst>
      <p:ext uri="{BB962C8B-B14F-4D97-AF65-F5344CB8AC3E}">
        <p14:creationId xmlns:p14="http://schemas.microsoft.com/office/powerpoint/2010/main" val="2788008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Grundmotive für Zusammenarbeit</a:t>
            </a:r>
          </a:p>
          <a:p>
            <a:pPr lvl="1"/>
            <a:r>
              <a:rPr lang="de-DE" dirty="0"/>
              <a:t>Zugang zu Ressourcen, Kostenvorteile, Leistungseffizienz</a:t>
            </a:r>
          </a:p>
          <a:p>
            <a:pPr lvl="1"/>
            <a:r>
              <a:rPr lang="de-DE" dirty="0"/>
              <a:t>Vermeidung redundanter Strukturen, Synergiegewinne</a:t>
            </a:r>
          </a:p>
          <a:p>
            <a:r>
              <a:rPr lang="de-DE" dirty="0"/>
              <a:t>Auslöser für Zusammenarbeit im Themenfeld Digitalisierung:</a:t>
            </a:r>
          </a:p>
          <a:p>
            <a:pPr lvl="1"/>
            <a:r>
              <a:rPr lang="de-DE" dirty="0"/>
              <a:t>Wahrgenommener zunehmender Einfluss US-amerikanischer privater Anbieter*innen</a:t>
            </a:r>
          </a:p>
          <a:p>
            <a:pPr lvl="1"/>
            <a:r>
              <a:rPr lang="de-DE" dirty="0"/>
              <a:t>„thematische und technische Komplexität sowie die Geschwindigkeit von Digitalisierung führten zudem zu der Überzeugung, dass diesen Herausforderungen nicht von einer einzelnen Hochschule zu begegnen ist.“ (S.109)</a:t>
            </a:r>
          </a:p>
          <a:p>
            <a:r>
              <a:rPr lang="de-DE" dirty="0"/>
              <a:t>Impulsgeber*innen:</a:t>
            </a:r>
          </a:p>
          <a:p>
            <a:pPr lvl="1"/>
            <a:r>
              <a:rPr lang="de-DE" dirty="0"/>
              <a:t>Hochschulintern: Wissenschaftler*innen, Akteur*innen aus Verwaltung, Rektorats- und </a:t>
            </a:r>
            <a:r>
              <a:rPr lang="de-DE" dirty="0" err="1"/>
              <a:t>Päsidialebene</a:t>
            </a:r>
            <a:endParaRPr lang="de-DE" dirty="0"/>
          </a:p>
          <a:p>
            <a:pPr lvl="1"/>
            <a:r>
              <a:rPr lang="de-DE" dirty="0"/>
              <a:t>Hochschulextern: Strategische landes- und bundespolitische Vorgaben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669B3-C8B8-408C-8916-8676BAE40B41}" type="slidenum">
              <a:rPr lang="de-DE" smtClean="0"/>
              <a:t>7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8717F6B-0347-4BBC-A6F9-4A5B4DA1383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26.11.2021</a:t>
            </a:r>
          </a:p>
        </p:txBody>
      </p:sp>
      <p:sp>
        <p:nvSpPr>
          <p:cNvPr id="6" name="Kopfzeilenplatzhalter 5">
            <a:extLst>
              <a:ext uri="{FF2B5EF4-FFF2-40B4-BE49-F238E27FC236}">
                <a16:creationId xmlns:a16="http://schemas.microsoft.com/office/drawing/2014/main" id="{9A2045C5-760F-4CCF-80D9-964FA5A9B15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Follow-Up Think Tank Kooperationen</a:t>
            </a:r>
          </a:p>
        </p:txBody>
      </p:sp>
    </p:spTree>
    <p:extLst>
      <p:ext uri="{BB962C8B-B14F-4D97-AF65-F5344CB8AC3E}">
        <p14:creationId xmlns:p14="http://schemas.microsoft.com/office/powerpoint/2010/main" val="546069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Symbol" panose="05050102010706020507" pitchFamily="18" charset="2"/>
              <a:buNone/>
            </a:pPr>
            <a:endParaRPr lang="de-DE" sz="1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669B3-C8B8-408C-8916-8676BAE40B41}" type="slidenum">
              <a:rPr lang="de-DE" smtClean="0"/>
              <a:t>8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406902-944D-4454-8FAA-5D430A6D545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26.11.2021</a:t>
            </a:r>
          </a:p>
        </p:txBody>
      </p:sp>
      <p:sp>
        <p:nvSpPr>
          <p:cNvPr id="6" name="Kopfzeilenplatzhalter 5">
            <a:extLst>
              <a:ext uri="{FF2B5EF4-FFF2-40B4-BE49-F238E27FC236}">
                <a16:creationId xmlns:a16="http://schemas.microsoft.com/office/drawing/2014/main" id="{6200AD37-D527-44A6-AE94-DA0F96EC1A7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Follow-Up Think Tank Kooperationen</a:t>
            </a:r>
          </a:p>
        </p:txBody>
      </p:sp>
    </p:spTree>
    <p:extLst>
      <p:ext uri="{BB962C8B-B14F-4D97-AF65-F5344CB8AC3E}">
        <p14:creationId xmlns:p14="http://schemas.microsoft.com/office/powerpoint/2010/main" val="2644990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Symbol" panose="05050102010706020507" pitchFamily="18" charset="2"/>
              <a:buNone/>
            </a:pPr>
            <a:endParaRPr lang="de-DE" sz="1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669B3-C8B8-408C-8916-8676BAE40B41}" type="slidenum">
              <a:rPr lang="de-DE" smtClean="0"/>
              <a:t>9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406902-944D-4454-8FAA-5D430A6D545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26.11.2021</a:t>
            </a:r>
          </a:p>
        </p:txBody>
      </p:sp>
      <p:sp>
        <p:nvSpPr>
          <p:cNvPr id="6" name="Kopfzeilenplatzhalter 5">
            <a:extLst>
              <a:ext uri="{FF2B5EF4-FFF2-40B4-BE49-F238E27FC236}">
                <a16:creationId xmlns:a16="http://schemas.microsoft.com/office/drawing/2014/main" id="{6200AD37-D527-44A6-AE94-DA0F96EC1A7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Follow-Up Think Tank Kooperationen</a:t>
            </a:r>
          </a:p>
        </p:txBody>
      </p:sp>
    </p:spTree>
    <p:extLst>
      <p:ext uri="{BB962C8B-B14F-4D97-AF65-F5344CB8AC3E}">
        <p14:creationId xmlns:p14="http://schemas.microsoft.com/office/powerpoint/2010/main" val="3346587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Symbol" panose="05050102010706020507" pitchFamily="18" charset="2"/>
              <a:buNone/>
            </a:pPr>
            <a:endParaRPr lang="de-DE" sz="1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669B3-C8B8-408C-8916-8676BAE40B41}" type="slidenum">
              <a:rPr lang="de-DE" smtClean="0"/>
              <a:t>10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406902-944D-4454-8FAA-5D430A6D545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26.11.2021</a:t>
            </a:r>
          </a:p>
        </p:txBody>
      </p:sp>
      <p:sp>
        <p:nvSpPr>
          <p:cNvPr id="6" name="Kopfzeilenplatzhalter 5">
            <a:extLst>
              <a:ext uri="{FF2B5EF4-FFF2-40B4-BE49-F238E27FC236}">
                <a16:creationId xmlns:a16="http://schemas.microsoft.com/office/drawing/2014/main" id="{6200AD37-D527-44A6-AE94-DA0F96EC1A7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Follow-Up Think Tank Kooperationen</a:t>
            </a:r>
          </a:p>
        </p:txBody>
      </p:sp>
    </p:spTree>
    <p:extLst>
      <p:ext uri="{BB962C8B-B14F-4D97-AF65-F5344CB8AC3E}">
        <p14:creationId xmlns:p14="http://schemas.microsoft.com/office/powerpoint/2010/main" val="2060136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Teilen</a:t>
            </a:r>
          </a:p>
          <a:p>
            <a:r>
              <a:rPr lang="de-DE" dirty="0"/>
              <a:t>Bildungsmaterialien oder Lehr- und Lernangeboten</a:t>
            </a:r>
          </a:p>
          <a:p>
            <a:r>
              <a:rPr lang="de-DE" dirty="0"/>
              <a:t>Strukturen und Services </a:t>
            </a:r>
          </a:p>
          <a:p>
            <a:r>
              <a:rPr lang="de-DE" dirty="0"/>
              <a:t>Erfahrungen und Ideen</a:t>
            </a:r>
          </a:p>
          <a:p>
            <a:endParaRPr lang="de-DE" dirty="0"/>
          </a:p>
          <a:p>
            <a:r>
              <a:rPr lang="de-DE" dirty="0"/>
              <a:t>Öffnung und Offenheit (vgl. S.115)</a:t>
            </a:r>
          </a:p>
          <a:p>
            <a:r>
              <a:rPr lang="de-DE" dirty="0"/>
              <a:t>Akademische Lehr- und Lernangebote</a:t>
            </a:r>
          </a:p>
          <a:p>
            <a:r>
              <a:rPr lang="de-DE" dirty="0"/>
              <a:t>Bewusstsein der Hochschulen und -angehörigen, „extern vorhandene Expertise und Angebote zu sehen und aufzunehmen“ (S.115)</a:t>
            </a:r>
          </a:p>
          <a:p>
            <a:endParaRPr lang="de-DE" dirty="0"/>
          </a:p>
          <a:p>
            <a:r>
              <a:rPr lang="de-DE" dirty="0"/>
              <a:t>Kollaboration (vgl. S.115)</a:t>
            </a:r>
          </a:p>
          <a:p>
            <a:r>
              <a:rPr lang="de-DE" dirty="0"/>
              <a:t>Bei Entwicklung von Lehr- und Lernangeboten</a:t>
            </a:r>
          </a:p>
          <a:p>
            <a:r>
              <a:rPr lang="de-DE" dirty="0"/>
              <a:t>Bei Services und Strukturen</a:t>
            </a:r>
          </a:p>
          <a:p>
            <a:r>
              <a:rPr lang="de-DE" dirty="0"/>
              <a:t>Zwischen Lehrenden und/oder Lernenden</a:t>
            </a:r>
          </a:p>
          <a:p>
            <a:r>
              <a:rPr lang="de-DE" dirty="0"/>
              <a:t>„Communities </a:t>
            </a:r>
            <a:r>
              <a:rPr lang="de-DE" dirty="0" err="1"/>
              <a:t>of</a:t>
            </a:r>
            <a:r>
              <a:rPr lang="de-DE" dirty="0"/>
              <a:t> Practice“ (Wenger 2010)</a:t>
            </a:r>
          </a:p>
          <a:p>
            <a:endParaRPr lang="de-DE" dirty="0"/>
          </a:p>
          <a:p>
            <a:r>
              <a:rPr lang="de-DE" dirty="0"/>
              <a:t>Adressat*</a:t>
            </a:r>
            <a:r>
              <a:rPr lang="de-DE" dirty="0" err="1"/>
              <a:t>innenorientierung</a:t>
            </a:r>
            <a:r>
              <a:rPr lang="de-DE" dirty="0"/>
              <a:t> (vgl. 116)</a:t>
            </a:r>
          </a:p>
          <a:p>
            <a:r>
              <a:rPr lang="de-DE" dirty="0"/>
              <a:t>Perspektivübernahme des potenziellen Gegenübers bei Entwicklung von Lernangeboten</a:t>
            </a:r>
          </a:p>
          <a:p>
            <a:r>
              <a:rPr lang="de-DE" dirty="0"/>
              <a:t>Selbstbestimmung im Lernprozess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669B3-C8B8-408C-8916-8676BAE40B41}" type="slidenum">
              <a:rPr lang="de-DE" smtClean="0"/>
              <a:t>11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6D2F639-30C5-431B-ACC1-6757D0CFFCB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26.11.2021</a:t>
            </a:r>
          </a:p>
        </p:txBody>
      </p:sp>
      <p:sp>
        <p:nvSpPr>
          <p:cNvPr id="6" name="Kopfzeilenplatzhalter 5">
            <a:extLst>
              <a:ext uri="{FF2B5EF4-FFF2-40B4-BE49-F238E27FC236}">
                <a16:creationId xmlns:a16="http://schemas.microsoft.com/office/drawing/2014/main" id="{1F61BE76-1435-4027-B4AE-D6A961802AE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Follow-Up Think Tank Kooperationen</a:t>
            </a:r>
          </a:p>
        </p:txBody>
      </p:sp>
    </p:spTree>
    <p:extLst>
      <p:ext uri="{BB962C8B-B14F-4D97-AF65-F5344CB8AC3E}">
        <p14:creationId xmlns:p14="http://schemas.microsoft.com/office/powerpoint/2010/main" val="3569506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14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0" y="3843159"/>
            <a:ext cx="12192000" cy="1291556"/>
          </a:xfrm>
          <a:gradFill>
            <a:gsLst>
              <a:gs pos="0">
                <a:srgbClr val="646464">
                  <a:alpha val="0"/>
                </a:srgbClr>
              </a:gs>
              <a:gs pos="100000">
                <a:schemeClr val="bg1"/>
              </a:gs>
            </a:gsLst>
            <a:lin ang="0" scaled="0"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64646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58545F6-E817-4063-BE41-722FC801E2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99" y="92734"/>
            <a:ext cx="3350228" cy="156828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80263F7-F4DF-4416-8BFF-FC80FC8BD4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1873" y="-31860"/>
            <a:ext cx="4620127" cy="688986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6B171A6-17B3-456F-ABC8-8088C02AB08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681059" y="6217640"/>
            <a:ext cx="589092" cy="27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2E96BB4-0AE7-4176-9B9F-675AC5F29ED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01" y="6216902"/>
            <a:ext cx="270000" cy="270000"/>
          </a:xfrm>
          <a:prstGeom prst="rect">
            <a:avLst/>
          </a:prstGeom>
        </p:spPr>
      </p:pic>
      <p:pic>
        <p:nvPicPr>
          <p:cNvPr id="13" name="Grafik 12" descr="Ein Bild, das Läufer enthält.&#10;&#10;Automatisch generierte Beschreibung">
            <a:extLst>
              <a:ext uri="{FF2B5EF4-FFF2-40B4-BE49-F238E27FC236}">
                <a16:creationId xmlns:a16="http://schemas.microsoft.com/office/drawing/2014/main" id="{98F05F66-05F4-4D77-8269-A25A40780FE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63" y="6216902"/>
            <a:ext cx="514766" cy="270000"/>
          </a:xfrm>
          <a:prstGeom prst="rect">
            <a:avLst/>
          </a:prstGeom>
        </p:spPr>
      </p:pic>
      <p:pic>
        <p:nvPicPr>
          <p:cNvPr id="14" name="Grafik 13" descr="Ein Bild, das Objekt, Uhr enthält.&#10;&#10;Automatisch generierte Beschreibung">
            <a:extLst>
              <a:ext uri="{FF2B5EF4-FFF2-40B4-BE49-F238E27FC236}">
                <a16:creationId xmlns:a16="http://schemas.microsoft.com/office/drawing/2014/main" id="{2CE9FE1F-5454-43A4-8736-E0BB11CF483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91" y="6216902"/>
            <a:ext cx="1044206" cy="27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FC4986D7-31B8-4B0A-8F5D-9B5CBED977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 t="21582" r="17562" b="32551"/>
          <a:stretch/>
        </p:blipFill>
        <p:spPr>
          <a:xfrm>
            <a:off x="4781313" y="6216164"/>
            <a:ext cx="693270" cy="270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373395B0-8458-492E-9CC1-0B8ACD5876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" t="26739" r="3961" b="33043"/>
          <a:stretch/>
        </p:blipFill>
        <p:spPr>
          <a:xfrm>
            <a:off x="5985745" y="6216164"/>
            <a:ext cx="944270" cy="270000"/>
          </a:xfrm>
          <a:prstGeom prst="rect">
            <a:avLst/>
          </a:prstGeom>
        </p:spPr>
      </p:pic>
      <p:pic>
        <p:nvPicPr>
          <p:cNvPr id="17" name="Grafik 16" descr="Ein Bild, das Essen enthält.&#10;&#10;Automatisch generierte Beschreibung">
            <a:extLst>
              <a:ext uri="{FF2B5EF4-FFF2-40B4-BE49-F238E27FC236}">
                <a16:creationId xmlns:a16="http://schemas.microsoft.com/office/drawing/2014/main" id="{DA5C91D4-0D05-4804-B35B-2DC93958EBB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177" y="6216164"/>
            <a:ext cx="1071607" cy="27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975B8E67-0B38-4088-819F-A39F0CD305D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023946" y="6216164"/>
            <a:ext cx="1037571" cy="27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6E4F5A6-1C43-4E6E-8478-203615F6A8B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572679" y="6216164"/>
            <a:ext cx="1396364" cy="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2417282"/>
            <a:ext cx="12192000" cy="1425877"/>
          </a:xfrm>
          <a:gradFill>
            <a:gsLst>
              <a:gs pos="0">
                <a:srgbClr val="646464">
                  <a:alpha val="0"/>
                </a:srgbClr>
              </a:gs>
              <a:gs pos="100000">
                <a:schemeClr val="bg1"/>
              </a:gs>
            </a:gsLst>
            <a:lin ang="0" scaled="0"/>
          </a:gradFill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highlight>
                  <a:srgbClr val="E8DC1F"/>
                </a:highlight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44923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Hochschulnetzwerk Digitalisierung der Lehre Baden-Württemberg (HND-BW)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F8AE-A787-4EFC-9344-27168CF031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8344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Hochschulnetzwerk Digitalisierung der Lehre Baden-Württemberg (HND-BW)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F8AE-A787-4EFC-9344-27168CF031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437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420A259C-71F1-4AAE-B2F9-7B09E33CA122}"/>
              </a:ext>
            </a:extLst>
          </p:cNvPr>
          <p:cNvSpPr/>
          <p:nvPr userDrawn="1"/>
        </p:nvSpPr>
        <p:spPr>
          <a:xfrm>
            <a:off x="1" y="5958673"/>
            <a:ext cx="12192000" cy="995910"/>
          </a:xfrm>
          <a:prstGeom prst="rect">
            <a:avLst/>
          </a:prstGeom>
          <a:gradFill>
            <a:gsLst>
              <a:gs pos="0">
                <a:srgbClr val="646464">
                  <a:alpha val="0"/>
                </a:srgb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-59634" y="889719"/>
            <a:ext cx="8287823" cy="577081"/>
          </a:xfrm>
          <a:solidFill>
            <a:srgbClr val="E8DC1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Ins="180000">
            <a:spAutoFit/>
          </a:bodyPr>
          <a:lstStyle>
            <a:lvl1pPr marL="0" indent="88900"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17494"/>
          </a:xfrm>
        </p:spPr>
        <p:txBody>
          <a:bodyPr>
            <a:normAutofit/>
          </a:bodyPr>
          <a:lstStyle>
            <a:lvl1pPr marL="228600" indent="-22860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E8DC1F"/>
              </a:buClr>
              <a:buFont typeface="Wingdings 3" panose="05040102010807070707" pitchFamily="18" charset="2"/>
              <a:buChar char=""/>
              <a:defRPr sz="2000">
                <a:solidFill>
                  <a:srgbClr val="646464"/>
                </a:solidFill>
              </a:defRPr>
            </a:lvl1pPr>
            <a:lvl2pPr marL="685800" indent="-2286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ct val="75000"/>
              <a:buFont typeface="Wingdings 3" panose="05040102010807070707" pitchFamily="18" charset="2"/>
              <a:buChar char=""/>
              <a:defRPr sz="2000">
                <a:solidFill>
                  <a:srgbClr val="646464"/>
                </a:solidFill>
              </a:defRPr>
            </a:lvl2pPr>
            <a:lvl3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646464"/>
                </a:solidFill>
              </a:defRPr>
            </a:lvl3pPr>
            <a:lvl4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646464"/>
                </a:solidFill>
              </a:defRPr>
            </a:lvl4pPr>
            <a:lvl5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245822"/>
            <a:ext cx="2743200" cy="365125"/>
          </a:xfrm>
        </p:spPr>
        <p:txBody>
          <a:bodyPr/>
          <a:lstStyle>
            <a:lvl1pPr>
              <a:defRPr b="1">
                <a:solidFill>
                  <a:srgbClr val="646464"/>
                </a:solidFill>
                <a:latin typeface="+mn-lt"/>
              </a:defRPr>
            </a:lvl1pPr>
          </a:lstStyle>
          <a:p>
            <a:r>
              <a:rPr lang="de-DE"/>
              <a:t>26.11.2021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386000" y="6245822"/>
            <a:ext cx="3420000" cy="365125"/>
          </a:xfrm>
        </p:spPr>
        <p:txBody>
          <a:bodyPr/>
          <a:lstStyle>
            <a:lvl1pPr>
              <a:defRPr b="1">
                <a:solidFill>
                  <a:srgbClr val="646464"/>
                </a:solidFill>
                <a:latin typeface="+mn-lt"/>
              </a:defRPr>
            </a:lvl1pPr>
          </a:lstStyle>
          <a:p>
            <a:r>
              <a:rPr lang="de-DE"/>
              <a:t>Hochschulnetzwerk Digitalisierung der Lehre Baden-Württemberg (HND-BW)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22823" y="6245822"/>
            <a:ext cx="2519513" cy="365125"/>
          </a:xfrm>
        </p:spPr>
        <p:txBody>
          <a:bodyPr/>
          <a:lstStyle>
            <a:lvl1pPr>
              <a:defRPr b="1">
                <a:solidFill>
                  <a:srgbClr val="646464"/>
                </a:solidFill>
                <a:latin typeface="+mn-lt"/>
              </a:defRPr>
            </a:lvl1pPr>
          </a:lstStyle>
          <a:p>
            <a:r>
              <a:rPr lang="de-DE" dirty="0"/>
              <a:t>Think Tank Kooperationen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C71BF77-870C-4F3B-A009-11BEAC6183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9" y="270905"/>
            <a:ext cx="1417801" cy="45290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5AFDF2F-313E-4C78-8336-B696A07367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42336" y="4534359"/>
            <a:ext cx="1622927" cy="242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37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542AA885-16FF-48F7-B083-A7E78B626B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1873" y="-31860"/>
            <a:ext cx="4620127" cy="688986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2793443"/>
            <a:ext cx="12192000" cy="1387196"/>
          </a:xfrm>
          <a:gradFill>
            <a:gsLst>
              <a:gs pos="0">
                <a:srgbClr val="646464">
                  <a:alpha val="0"/>
                </a:srgbClr>
              </a:gs>
              <a:gs pos="100000">
                <a:schemeClr val="bg1"/>
              </a:gs>
            </a:gsLst>
            <a:lin ang="0" scaled="0"/>
          </a:gradFill>
        </p:spPr>
        <p:txBody>
          <a:bodyPr anchor="ctr">
            <a:normAutofit/>
          </a:bodyPr>
          <a:lstStyle>
            <a:lvl1pPr marL="0" indent="452438">
              <a:lnSpc>
                <a:spcPct val="100000"/>
              </a:lnSpc>
              <a:tabLst>
                <a:tab pos="452438" algn="l"/>
              </a:tabLst>
              <a:defRPr sz="2400">
                <a:solidFill>
                  <a:schemeClr val="bg1"/>
                </a:solidFill>
                <a:highlight>
                  <a:srgbClr val="E8DC1F"/>
                </a:highlight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0" y="4177484"/>
            <a:ext cx="12192000" cy="635680"/>
          </a:xfrm>
          <a:gradFill>
            <a:gsLst>
              <a:gs pos="0">
                <a:srgbClr val="646464">
                  <a:alpha val="0"/>
                </a:srgbClr>
              </a:gs>
              <a:gs pos="100000">
                <a:schemeClr val="bg1"/>
              </a:gs>
            </a:gsLst>
            <a:lin ang="0" scaled="0"/>
          </a:gradFill>
        </p:spPr>
        <p:txBody>
          <a:bodyPr>
            <a:normAutofit/>
          </a:bodyPr>
          <a:lstStyle>
            <a:lvl1pPr marL="0" indent="452438">
              <a:buNone/>
              <a:defRPr sz="2000" i="0">
                <a:solidFill>
                  <a:srgbClr val="64646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613CB7F-BB90-4944-80E3-5BC404170E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24" y="180251"/>
            <a:ext cx="3430712" cy="109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81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26.11.2021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Hochschulnetzwerk Digitalisierung der Lehre Baden-Württemberg (HND-BW)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F8AE-A787-4EFC-9344-27168CF031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734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26.11.2021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Hochschulnetzwerk Digitalisierung der Lehre Baden-Württemberg (HND-BW)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F8AE-A787-4EFC-9344-27168CF031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64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26.11.2021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Hochschulnetzwerk Digitalisierung der Lehre Baden-Württemberg (HND-BW)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F8AE-A787-4EFC-9344-27168CF031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605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26.11.2021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Hochschulnetzwerk Digitalisierung der Lehre Baden-Württemberg (HND-BW)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F8AE-A787-4EFC-9344-27168CF031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2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26.11.2021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Hochschulnetzwerk Digitalisierung der Lehre Baden-Württemberg (HND-BW)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F8AE-A787-4EFC-9344-27168CF031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4108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26.11.2021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Hochschulnetzwerk Digitalisierung der Lehre Baden-Württemberg (HND-BW)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F8AE-A787-4EFC-9344-27168CF031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9560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26.11.2021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Hochschulnetzwerk Digitalisierung der Lehre Baden-Württemberg (HND-BW)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FF8AE-A787-4EFC-9344-27168CF031A3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67C325F-512A-4835-B3D3-52C946AC20B7}"/>
              </a:ext>
            </a:extLst>
          </p:cNvPr>
          <p:cNvSpPr/>
          <p:nvPr userDrawn="1"/>
        </p:nvSpPr>
        <p:spPr>
          <a:xfrm>
            <a:off x="1647038" y="2290281"/>
            <a:ext cx="6096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de-DE" sz="1000" b="0" i="0" u="none" strike="noStrike" baseline="0" dirty="0">
              <a:latin typeface="Times New Roman" panose="02020603050405020304" pitchFamily="18" charset="0"/>
            </a:endParaRPr>
          </a:p>
          <a:p>
            <a:endParaRPr lang="de-DE" sz="1000" b="0" i="0" u="none" strike="noStrike" baseline="0" dirty="0">
              <a:latin typeface="Times New Roman" panose="02020603050405020304" pitchFamily="18" charset="0"/>
            </a:endParaRPr>
          </a:p>
          <a:p>
            <a:endParaRPr lang="de-DE" sz="1000" b="0" i="0" u="none" strike="noStrike" baseline="0" dirty="0">
              <a:latin typeface="Times New Roman" panose="02020603050405020304" pitchFamily="18" charset="0"/>
            </a:endParaRPr>
          </a:p>
          <a:p>
            <a:endParaRPr lang="de-DE" sz="1000" b="0" i="0" u="none" strike="noStrike" baseline="0" dirty="0">
              <a:latin typeface="Times New Roman" panose="02020603050405020304" pitchFamily="18" charset="0"/>
            </a:endParaRPr>
          </a:p>
          <a:p>
            <a:endParaRPr lang="de-DE" sz="1000" b="0" i="0" u="none" strike="noStrike" baseline="0" dirty="0">
              <a:latin typeface="Times New Roman" panose="02020603050405020304" pitchFamily="18" charset="0"/>
            </a:endParaRPr>
          </a:p>
          <a:p>
            <a:endParaRPr lang="de-DE" sz="1000" b="0" i="0" u="none" strike="noStrike" baseline="0" dirty="0">
              <a:latin typeface="Times New Roman" panose="02020603050405020304" pitchFamily="18" charset="0"/>
            </a:endParaRPr>
          </a:p>
          <a:p>
            <a:endParaRPr lang="de-DE" sz="1000" b="0" i="0" u="none" strike="noStrike" baseline="0" dirty="0">
              <a:latin typeface="Times New Roman" panose="02020603050405020304" pitchFamily="18" charset="0"/>
            </a:endParaRPr>
          </a:p>
          <a:p>
            <a:endParaRPr lang="de-DE" sz="1000" b="0" i="0" u="none" strike="noStrike" baseline="0" dirty="0">
              <a:latin typeface="Times New Roman" panose="02020603050405020304" pitchFamily="18" charset="0"/>
            </a:endParaRPr>
          </a:p>
          <a:p>
            <a:endParaRPr lang="de-DE" sz="1000" b="0" i="0" u="none" strike="noStrike" baseline="0" dirty="0">
              <a:latin typeface="Times New Roman" panose="02020603050405020304" pitchFamily="18" charset="0"/>
            </a:endParaRPr>
          </a:p>
          <a:p>
            <a:endParaRPr lang="de-DE" sz="1000" b="0" i="0" u="none" strike="noStrike" baseline="0" dirty="0">
              <a:latin typeface="Times New Roman" panose="02020603050405020304" pitchFamily="18" charset="0"/>
            </a:endParaRPr>
          </a:p>
          <a:p>
            <a:endParaRPr lang="de-DE" sz="1000" b="0" i="0" u="none" strike="noStrike" baseline="0" dirty="0">
              <a:latin typeface="Times New Roman" panose="02020603050405020304" pitchFamily="18" charset="0"/>
            </a:endParaRPr>
          </a:p>
          <a:p>
            <a:endParaRPr lang="de-DE" sz="1000" b="0" i="0" u="none" strike="noStrike" baseline="0" dirty="0">
              <a:latin typeface="Times New Roman" panose="02020603050405020304" pitchFamily="18" charset="0"/>
            </a:endParaRPr>
          </a:p>
          <a:p>
            <a:endParaRPr lang="de-DE" sz="1000" b="0" i="0" u="none" strike="noStrike" baseline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59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3" Type="http://schemas.openxmlformats.org/officeDocument/2006/relationships/image" Target="../media/image27.png"/><Relationship Id="rId7" Type="http://schemas.openxmlformats.org/officeDocument/2006/relationships/image" Target="../media/image6.jpe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svg"/><Relationship Id="rId1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jpeg"/><Relationship Id="rId1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nd-bw.de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75107D50-FF58-409A-8C1A-5671A90AEA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Netzwerke, Kooperationen &amp; Verbünde</a:t>
            </a:r>
            <a:br>
              <a:rPr lang="de-DE" dirty="0"/>
            </a:br>
            <a:r>
              <a:rPr lang="de-DE" dirty="0"/>
              <a:t>im Hochschulkontext</a:t>
            </a:r>
          </a:p>
        </p:txBody>
      </p:sp>
      <p:sp>
        <p:nvSpPr>
          <p:cNvPr id="12" name="Untertitel 11">
            <a:extLst>
              <a:ext uri="{FF2B5EF4-FFF2-40B4-BE49-F238E27FC236}">
                <a16:creationId xmlns:a16="http://schemas.microsoft.com/office/drawing/2014/main" id="{A6258046-5AD9-4D3B-BB32-F064B55676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de-DE" dirty="0"/>
              <a:t>Matthias Bandtel</a:t>
            </a:r>
          </a:p>
          <a:p>
            <a:r>
              <a:rPr lang="de-DE" dirty="0"/>
              <a:t>Follow-Up Think Tank Kooperationen</a:t>
            </a:r>
            <a:br>
              <a:rPr lang="de-DE" dirty="0"/>
            </a:br>
            <a:r>
              <a:rPr lang="de-DE" dirty="0"/>
              <a:t>26.11.2020</a:t>
            </a:r>
          </a:p>
        </p:txBody>
      </p:sp>
    </p:spTree>
    <p:extLst>
      <p:ext uri="{BB962C8B-B14F-4D97-AF65-F5344CB8AC3E}">
        <p14:creationId xmlns:p14="http://schemas.microsoft.com/office/powerpoint/2010/main" val="57760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le 11">
            <a:extLst>
              <a:ext uri="{FF2B5EF4-FFF2-40B4-BE49-F238E27FC236}">
                <a16:creationId xmlns:a16="http://schemas.microsoft.com/office/drawing/2014/main" id="{A0D5B6AA-B2BB-426F-9F11-538AE0FF8A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056134"/>
              </p:ext>
            </p:extLst>
          </p:nvPr>
        </p:nvGraphicFramePr>
        <p:xfrm>
          <a:off x="0" y="1466801"/>
          <a:ext cx="10876256" cy="448123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438128">
                  <a:extLst>
                    <a:ext uri="{9D8B030D-6E8A-4147-A177-3AD203B41FA5}">
                      <a16:colId xmlns:a16="http://schemas.microsoft.com/office/drawing/2014/main" val="608416401"/>
                    </a:ext>
                  </a:extLst>
                </a:gridCol>
                <a:gridCol w="5438128">
                  <a:extLst>
                    <a:ext uri="{9D8B030D-6E8A-4147-A177-3AD203B41FA5}">
                      <a16:colId xmlns:a16="http://schemas.microsoft.com/office/drawing/2014/main" val="1772486314"/>
                    </a:ext>
                  </a:extLst>
                </a:gridCol>
              </a:tblGrid>
              <a:tr h="3743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E8DC1F"/>
                        </a:buClr>
                        <a:buSzTx/>
                        <a:buFont typeface="Wingdings 3" panose="05040102010807070707" pitchFamily="18" charset="2"/>
                        <a:buChar char=""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Eigeninteressen vs. Gemeinsame Ziele</a:t>
                      </a:r>
                    </a:p>
                  </a:txBody>
                  <a:tcPr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0" lvl="2" indent="-2286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"/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839084"/>
                  </a:ext>
                </a:extLst>
              </a:tr>
              <a:tr h="1039702">
                <a:tc>
                  <a:txBody>
                    <a:bodyPr/>
                    <a:lstStyle/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Koordinierungsaufwand für Absprachen und Abstimmungsprozesse</a:t>
                      </a:r>
                    </a:p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Erklärungsbedarf institutioneller Selbstverständlichkeiten und Routinen</a:t>
                      </a:r>
                    </a:p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Ressourcen für (IT-)Infrastrukturen und Rahmenbedingungen </a:t>
                      </a:r>
                    </a:p>
                  </a:txBody>
                  <a:tcP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(Transparente) Zielidentität</a:t>
                      </a:r>
                      <a:endParaRPr kumimoji="0" lang="de-DE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B4B4B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zielgerichtete (interne und externe) Kommunikation </a:t>
                      </a:r>
                    </a:p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Gemeinsam aufgebaute Infrastrukturen</a:t>
                      </a:r>
                    </a:p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Erfolgreich etablierte Kooperationsaktivitäten</a:t>
                      </a:r>
                    </a:p>
                  </a:txBody>
                  <a:tcP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071450"/>
                  </a:ext>
                </a:extLst>
              </a:tr>
              <a:tr h="3743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E8DC1F"/>
                        </a:buClr>
                        <a:buSzTx/>
                        <a:buFont typeface="Wingdings 3" panose="05040102010807070707" pitchFamily="18" charset="2"/>
                        <a:buChar char=""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Konkurrenz vs. Kooperation</a:t>
                      </a:r>
                    </a:p>
                  </a:txBody>
                  <a:tcP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055619"/>
                  </a:ext>
                </a:extLst>
              </a:tr>
              <a:tr h="1278836">
                <a:tc>
                  <a:txBody>
                    <a:bodyPr/>
                    <a:lstStyle/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eigene Profilbildung vs. Entwicklung von Gemeinsamkeiten auf strategischer Ebene</a:t>
                      </a:r>
                    </a:p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Zusammenarbeit auf Augenhöhe vs. Konkurrenz</a:t>
                      </a:r>
                    </a:p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Wettbewerb um Studierende, Wirtschaftspartner*innen, Grundfinanzierung, Drittmittel, Räumlichkeiten, etc. </a:t>
                      </a:r>
                      <a:endParaRPr kumimoji="0" lang="de-DE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B4B4B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strukturelle und kulturelle Ähnlichkeit</a:t>
                      </a:r>
                    </a:p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Wahrung der hochschuleigenen Autonomie</a:t>
                      </a:r>
                    </a:p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Vertrauen, Akzeptanz der Eigenheiten und wechselseitige Nachsicht</a:t>
                      </a:r>
                      <a:endParaRPr kumimoji="0" lang="de-DE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B4B4B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Realisierte Mehrwerte der Zusammenarbeit, sichtbare Erfolge</a:t>
                      </a:r>
                    </a:p>
                  </a:txBody>
                  <a:tcP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652306"/>
                  </a:ext>
                </a:extLst>
              </a:tr>
              <a:tr h="3743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E8DC1F"/>
                        </a:buClr>
                        <a:buSzTx/>
                        <a:buFont typeface="Wingdings 3" panose="05040102010807070707" pitchFamily="18" charset="2"/>
                        <a:buChar char=""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Wandel vs. Kontinuität</a:t>
                      </a:r>
                    </a:p>
                  </a:txBody>
                  <a:tcP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0" lvl="2" indent="-2286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"/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18852"/>
                  </a:ext>
                </a:extLst>
              </a:tr>
              <a:tr h="1039702">
                <a:tc>
                  <a:txBody>
                    <a:bodyPr/>
                    <a:lstStyle/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Veränderte Finanzierungen des Verbundes mit der Zeit</a:t>
                      </a:r>
                    </a:p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13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Strukturen </a:t>
                      </a:r>
                      <a:r>
                        <a:rPr kumimoji="0" lang="de-DE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unabhängig von einzelnen Personen</a:t>
                      </a:r>
                    </a:p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Fehlende Anreize </a:t>
                      </a:r>
                    </a:p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Unsicherheiten (unspezifische Rechtsform, Finanzierung)</a:t>
                      </a:r>
                    </a:p>
                  </a:txBody>
                  <a:tcP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Stabilität durch Kontinuität und Erfahrungen</a:t>
                      </a:r>
                    </a:p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Verbessertes Vertrauensverhältnis durch Kontinuität</a:t>
                      </a:r>
                    </a:p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institutionelle Verankerung der (neutralen) Kooperationsführung </a:t>
                      </a:r>
                      <a:endParaRPr kumimoji="0" lang="de-DE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B4B4B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037799"/>
                  </a:ext>
                </a:extLst>
              </a:tr>
            </a:tbl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FB20F8AA-A0E1-40BD-8D55-EDED5356C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633" y="889719"/>
            <a:ext cx="7176430" cy="577081"/>
          </a:xfrm>
        </p:spPr>
        <p:txBody>
          <a:bodyPr/>
          <a:lstStyle/>
          <a:p>
            <a:r>
              <a:rPr lang="de-DE" dirty="0"/>
              <a:t>Herausforderungen &amp; Erfolgsfaktoren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0ABAB6D-9D0D-45F5-8F1C-5EB14A7864C4}"/>
              </a:ext>
            </a:extLst>
          </p:cNvPr>
          <p:cNvSpPr txBox="1"/>
          <p:nvPr/>
        </p:nvSpPr>
        <p:spPr>
          <a:xfrm rot="5400000">
            <a:off x="8560108" y="2316146"/>
            <a:ext cx="5948039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de-DE" sz="1100" dirty="0">
                <a:solidFill>
                  <a:srgbClr val="646464"/>
                </a:solidFill>
              </a:rPr>
              <a:t>Arndt, Christiane, Tina Ladwig, Stefanie Trümper, und Sönke </a:t>
            </a:r>
            <a:r>
              <a:rPr lang="de-DE" sz="1100" dirty="0" err="1">
                <a:solidFill>
                  <a:srgbClr val="646464"/>
                </a:solidFill>
              </a:rPr>
              <a:t>Knutzen</a:t>
            </a:r>
            <a:r>
              <a:rPr lang="de-DE" sz="1100" dirty="0">
                <a:solidFill>
                  <a:srgbClr val="646464"/>
                </a:solidFill>
              </a:rPr>
              <a:t>. </a:t>
            </a:r>
            <a:r>
              <a:rPr lang="de-DE" sz="1100" i="1" dirty="0">
                <a:solidFill>
                  <a:srgbClr val="646464"/>
                </a:solidFill>
              </a:rPr>
              <a:t>„Digitale Hochschulbildungskonzepte – Hochschulverbünde – Fachdisziplinen. Multidirektionale Transferprozesse als Übersetzungs- und Schnittstellenaufgabe“</a:t>
            </a:r>
            <a:r>
              <a:rPr lang="de-DE" sz="1100" dirty="0">
                <a:solidFill>
                  <a:srgbClr val="646464"/>
                </a:solidFill>
              </a:rPr>
              <a:t>. </a:t>
            </a:r>
            <a:r>
              <a:rPr lang="de-DE" sz="1100" dirty="0" err="1">
                <a:solidFill>
                  <a:srgbClr val="646464"/>
                </a:solidFill>
              </a:rPr>
              <a:t>Bridging</a:t>
            </a:r>
            <a:r>
              <a:rPr lang="de-DE" sz="1100" dirty="0">
                <a:solidFill>
                  <a:srgbClr val="646464"/>
                </a:solidFill>
              </a:rPr>
              <a:t>. Hamburg: Technische Universität Hamburg, 2021.</a:t>
            </a:r>
          </a:p>
          <a:p>
            <a:r>
              <a:rPr lang="de-DE" sz="1100" dirty="0">
                <a:solidFill>
                  <a:srgbClr val="646464"/>
                </a:solidFill>
              </a:rPr>
              <a:t>Bosse, E., &amp; </a:t>
            </a:r>
            <a:r>
              <a:rPr lang="de-DE" sz="1100" dirty="0" err="1">
                <a:solidFill>
                  <a:srgbClr val="646464"/>
                </a:solidFill>
              </a:rPr>
              <a:t>Würmseer</a:t>
            </a:r>
            <a:r>
              <a:rPr lang="de-DE" sz="1100" dirty="0">
                <a:solidFill>
                  <a:srgbClr val="646464"/>
                </a:solidFill>
              </a:rPr>
              <a:t>, G. (2020). </a:t>
            </a:r>
            <a:r>
              <a:rPr lang="de-DE" sz="1100" i="1" dirty="0">
                <a:solidFill>
                  <a:srgbClr val="646464"/>
                </a:solidFill>
              </a:rPr>
              <a:t>Hochschulverbünde. Ein aktueller Überblick zu Rahmenbedingungen, Organisation, Herausforderungen und Erfolgsfaktoren lehrbezogener Zusammenarbeit</a:t>
            </a:r>
            <a:r>
              <a:rPr lang="de-DE" sz="1100" dirty="0">
                <a:solidFill>
                  <a:srgbClr val="646464"/>
                </a:solidFill>
              </a:rPr>
              <a:t> (HIS-HE: Medium Nr. 4). HIS-Institut für Hochschulentwicklung e. V. </a:t>
            </a:r>
            <a:endParaRPr lang="de-DE" sz="1100" dirty="0">
              <a:solidFill>
                <a:srgbClr val="646464"/>
              </a:solidFill>
              <a:effectLst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E8BC7D5-B558-4397-A94E-5087CFD69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26.11.2021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4AEA02-68A1-4DBE-8CAF-2B4811157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Hochschulnetzwerk Digitalisierung der Lehre Baden-Württemberg (HND-BW)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DDDBDDC-1040-4459-A769-4B28412E7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Think Tank Kooperationen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384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553606-BF35-453E-85B4-D98BE3500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634" y="889719"/>
            <a:ext cx="2048616" cy="577081"/>
          </a:xfrm>
        </p:spPr>
        <p:txBody>
          <a:bodyPr/>
          <a:lstStyle/>
          <a:p>
            <a:r>
              <a:rPr lang="de-DE" dirty="0"/>
              <a:t>Leitideen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227943A-9A9F-4EC7-97AA-D9C6C3ADE385}"/>
              </a:ext>
            </a:extLst>
          </p:cNvPr>
          <p:cNvSpPr txBox="1"/>
          <p:nvPr/>
        </p:nvSpPr>
        <p:spPr>
          <a:xfrm rot="5400000">
            <a:off x="8797498" y="2556303"/>
            <a:ext cx="59436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646464"/>
                </a:solidFill>
                <a:effectLst/>
              </a:rPr>
              <a:t>Ladwig, Tina/Arndt, Christiane (2021): Landeshochschulverbünde in der digitalen Hochschulbildung. Ziele, Leitideen, Synergiepotenziale. In: Hochschulforum Digitalisierung (Hrsg.): Digitalisierung in Studium und Lehre gemeinsam gestalten: Innovative Formate, Strategien und Netzwerke. Wiesbaden: Springer Fachmedien Wiesbaden, S. 105–123.</a:t>
            </a: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CD7D6F92-60BE-4E62-B0F6-9CF0DB05A9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1724217"/>
              </p:ext>
            </p:extLst>
          </p:nvPr>
        </p:nvGraphicFramePr>
        <p:xfrm>
          <a:off x="1492250" y="0"/>
          <a:ext cx="9207500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B5904117-8637-4198-BF50-DB9A0A883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26.11.2021</a:t>
            </a:r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A5D5FB7F-75E5-4364-AA3F-0BDAAAE0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Hochschulnetzwerk Digitalisierung der Lehre Baden-Württemberg (HND-BW)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B842F08-06A6-4638-8E67-3C99CE36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Think Tank Kooperationen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016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rafik 42" descr="Ein Bild, das Silhouette, Höhle enthält.&#10;&#10;Automatisch generierte Beschreibung">
            <a:extLst>
              <a:ext uri="{FF2B5EF4-FFF2-40B4-BE49-F238E27FC236}">
                <a16:creationId xmlns:a16="http://schemas.microsoft.com/office/drawing/2014/main" id="{4C6E9E0A-32E1-499A-8BE7-3044EE59A9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109" y="0"/>
            <a:ext cx="10931798" cy="61491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232A4D6-DCE6-41EF-A073-A910D0F0F912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de-DE" sz="3500" dirty="0"/>
              <a:t>Hochschulnetzwerk Digitalisierung der Lehre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D3C219-214C-4B68-867A-15091ED7D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89844" cy="3417494"/>
          </a:xfrm>
        </p:spPr>
        <p:txBody>
          <a:bodyPr>
            <a:noAutofit/>
          </a:bodyPr>
          <a:lstStyle/>
          <a:p>
            <a:r>
              <a:rPr lang="de-DE" b="1" dirty="0"/>
              <a:t>Kooperation der 9 Landesuniversitäten </a:t>
            </a:r>
            <a:br>
              <a:rPr lang="de-DE" b="1" dirty="0"/>
            </a:br>
            <a:r>
              <a:rPr lang="de-DE" b="1" dirty="0"/>
              <a:t>Baden-Württemberg</a:t>
            </a:r>
          </a:p>
          <a:p>
            <a:r>
              <a:rPr lang="de-DE" b="1" dirty="0"/>
              <a:t>Gemeinsame Weiterentwicklung des digitalen Lehrens, Lernens &amp; Prüfens</a:t>
            </a:r>
          </a:p>
          <a:p>
            <a:pPr lvl="1"/>
            <a:r>
              <a:rPr lang="de-DE" dirty="0"/>
              <a:t>Erfahrungsaustausch, Wissenstransfer </a:t>
            </a:r>
          </a:p>
          <a:p>
            <a:pPr lvl="1"/>
            <a:r>
              <a:rPr lang="de-DE" dirty="0"/>
              <a:t>Gemeinsame Projekte &amp; Dienste</a:t>
            </a:r>
          </a:p>
          <a:p>
            <a:pPr lvl="1"/>
            <a:r>
              <a:rPr lang="de-DE" dirty="0"/>
              <a:t>Identifikation kooperativer Handlungsfelder, strategische Positionen, Interessensvertretung</a:t>
            </a:r>
          </a:p>
          <a:p>
            <a:pPr lvl="1"/>
            <a:r>
              <a:rPr lang="de-DE" dirty="0"/>
              <a:t>Veranstaltungen, Publikationen, Diskurs</a:t>
            </a:r>
            <a:endParaRPr lang="de-DE" b="1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B9D2996-B1BF-413A-A3CE-47E82A5E29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812093" y="1820391"/>
            <a:ext cx="1021095" cy="468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D758BD3-02AB-4F1D-A580-006BCF13A2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436" y="4373846"/>
            <a:ext cx="468000" cy="468000"/>
          </a:xfrm>
          <a:prstGeom prst="rect">
            <a:avLst/>
          </a:prstGeom>
        </p:spPr>
      </p:pic>
      <p:pic>
        <p:nvPicPr>
          <p:cNvPr id="9" name="Grafik 8" descr="Ein Bild, das Läufer enthält.&#10;&#10;Automatisch generierte Beschreibung">
            <a:extLst>
              <a:ext uri="{FF2B5EF4-FFF2-40B4-BE49-F238E27FC236}">
                <a16:creationId xmlns:a16="http://schemas.microsoft.com/office/drawing/2014/main" id="{7B39430A-9D8A-49BA-9EC1-FBB7D16AAB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072" y="944259"/>
            <a:ext cx="892264" cy="468000"/>
          </a:xfrm>
          <a:prstGeom prst="rect">
            <a:avLst/>
          </a:prstGeom>
        </p:spPr>
      </p:pic>
      <p:pic>
        <p:nvPicPr>
          <p:cNvPr id="10" name="Grafik 9" descr="Ein Bild, das Objekt, Uhr enthält.&#10;&#10;Automatisch generierte Beschreibung">
            <a:extLst>
              <a:ext uri="{FF2B5EF4-FFF2-40B4-BE49-F238E27FC236}">
                <a16:creationId xmlns:a16="http://schemas.microsoft.com/office/drawing/2014/main" id="{838D0140-A231-4ED6-A65F-B8633A0CD7F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336" y="2569323"/>
            <a:ext cx="1809960" cy="468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9917490-6395-4555-A48C-FF3C62766BD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" t="26739" r="3961" b="33043"/>
          <a:stretch/>
        </p:blipFill>
        <p:spPr>
          <a:xfrm>
            <a:off x="6812093" y="296894"/>
            <a:ext cx="1636736" cy="468000"/>
          </a:xfrm>
          <a:prstGeom prst="rect">
            <a:avLst/>
          </a:prstGeom>
        </p:spPr>
      </p:pic>
      <p:pic>
        <p:nvPicPr>
          <p:cNvPr id="13" name="Grafik 12" descr="Ein Bild, das Essen enthält.&#10;&#10;Automatisch generierte Beschreibung">
            <a:extLst>
              <a:ext uri="{FF2B5EF4-FFF2-40B4-BE49-F238E27FC236}">
                <a16:creationId xmlns:a16="http://schemas.microsoft.com/office/drawing/2014/main" id="{2D05CB62-74B1-4947-9085-797B0E9802B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999" y="2569323"/>
            <a:ext cx="1857452" cy="468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AEB6DDA-7B94-48F7-B097-D0282C894D8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020827" y="3388311"/>
            <a:ext cx="1798457" cy="468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8C3A3D4-70FA-411E-99DD-9C61A3977D3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019072" y="4139846"/>
            <a:ext cx="2420365" cy="468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E602BA8-9885-473C-B03B-768E90F34C8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 t="21582" r="17562" b="32551"/>
          <a:stretch/>
        </p:blipFill>
        <p:spPr>
          <a:xfrm>
            <a:off x="8022823" y="5098091"/>
            <a:ext cx="1201668" cy="468000"/>
          </a:xfrm>
          <a:prstGeom prst="rect">
            <a:avLst/>
          </a:prstGeom>
        </p:spPr>
      </p:pic>
      <p:sp>
        <p:nvSpPr>
          <p:cNvPr id="16" name="Datumsplatzhalter 15">
            <a:extLst>
              <a:ext uri="{FF2B5EF4-FFF2-40B4-BE49-F238E27FC236}">
                <a16:creationId xmlns:a16="http://schemas.microsoft.com/office/drawing/2014/main" id="{7FB87DC1-524A-4EDA-A96E-6553E6F9C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26.11.2021</a:t>
            </a:r>
            <a:endParaRPr lang="de-DE" dirty="0"/>
          </a:p>
        </p:txBody>
      </p:sp>
      <p:sp>
        <p:nvSpPr>
          <p:cNvPr id="17" name="Fußzeilenplatzhalter 16">
            <a:extLst>
              <a:ext uri="{FF2B5EF4-FFF2-40B4-BE49-F238E27FC236}">
                <a16:creationId xmlns:a16="http://schemas.microsoft.com/office/drawing/2014/main" id="{8DD3AEBF-804B-4E4C-A57D-CDD015819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Hochschulnetzwerk Digitalisierung der Lehre Baden-Württemberg (HND-BW)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F6A558E5-3455-4DED-91B5-C78FB0440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Think Tank Kooperationen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196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336AC1-B6C8-4EC8-80A9-56B58927B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633" y="889719"/>
            <a:ext cx="3641034" cy="577081"/>
          </a:xfrm>
        </p:spPr>
        <p:txBody>
          <a:bodyPr/>
          <a:lstStyle/>
          <a:p>
            <a:r>
              <a:rPr lang="de-DE" dirty="0"/>
              <a:t>Genese &amp; Struktur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7898D1-4EBF-4954-AF7C-E2C8BD9E1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11201" cy="3417494"/>
          </a:xfrm>
        </p:spPr>
        <p:txBody>
          <a:bodyPr>
            <a:noAutofit/>
          </a:bodyPr>
          <a:lstStyle/>
          <a:p>
            <a:r>
              <a:rPr lang="de-D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2016 mit </a:t>
            </a:r>
            <a:r>
              <a:rPr lang="de-DE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Anschubfinanzierung des Wissenschaftsministeriums </a:t>
            </a:r>
            <a:r>
              <a:rPr lang="de-D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eingerichtet, um die Weiterentwicklung der digitalen Lehre landesweit zu unterstützen. </a:t>
            </a:r>
          </a:p>
          <a:p>
            <a:r>
              <a:rPr lang="de-D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Seit 2020 Fortführung der </a:t>
            </a:r>
            <a:r>
              <a:rPr lang="de-DE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Kooperation durch die baden-württembergischen Universitäten, </a:t>
            </a:r>
            <a:r>
              <a:rPr lang="de-D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gemeinsame Geschäftsstelle am KIT, neue </a:t>
            </a:r>
            <a:r>
              <a:rPr lang="de-DE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Governance</a:t>
            </a:r>
            <a:r>
              <a:rPr lang="de-DE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de-DE" b="1" dirty="0"/>
              <a:t>Organisationsform</a:t>
            </a:r>
          </a:p>
          <a:p>
            <a:pPr lvl="1"/>
            <a:r>
              <a:rPr lang="de-DE" dirty="0"/>
              <a:t>LRK-Beschluss</a:t>
            </a:r>
          </a:p>
          <a:p>
            <a:pPr lvl="1"/>
            <a:r>
              <a:rPr lang="de-DE" dirty="0"/>
              <a:t>Kooperationsvertrag</a:t>
            </a:r>
          </a:p>
          <a:p>
            <a:pPr lvl="1"/>
            <a:r>
              <a:rPr lang="de-DE" dirty="0"/>
              <a:t>anteilige Finanzierung</a:t>
            </a: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66667117-4970-48E9-9A53-02B16D913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26.11.2021</a:t>
            </a:r>
            <a:endParaRPr lang="de-DE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2DD6AD2A-88C2-4442-B667-94D10E1A1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Hochschulnetzwerk Digitalisierung der Lehre Baden-Württemberg (HND-BW)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040D827C-D8F1-456F-B201-FED742A03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Think Tank Kooperationen</a:t>
            </a:r>
            <a:endParaRPr lang="de-DE" dirty="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325CC645-3B6D-4C03-B280-6460F4E82E59}"/>
              </a:ext>
            </a:extLst>
          </p:cNvPr>
          <p:cNvSpPr/>
          <p:nvPr/>
        </p:nvSpPr>
        <p:spPr>
          <a:xfrm>
            <a:off x="7667739" y="993913"/>
            <a:ext cx="4412678" cy="792000"/>
          </a:xfrm>
          <a:prstGeom prst="roundRect">
            <a:avLst/>
          </a:prstGeom>
          <a:solidFill>
            <a:srgbClr val="F0B91E"/>
          </a:solidFill>
          <a:ln w="19050">
            <a:solidFill>
              <a:srgbClr val="64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Lenkungskreis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Prorektor*innen/Vizepräsident*innen Lehre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Vertreter*in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bwCIO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CFA9326A-340D-42EF-BE6D-D16A21F4515E}"/>
              </a:ext>
            </a:extLst>
          </p:cNvPr>
          <p:cNvSpPr/>
          <p:nvPr/>
        </p:nvSpPr>
        <p:spPr>
          <a:xfrm>
            <a:off x="7667739" y="2425660"/>
            <a:ext cx="4412678" cy="792000"/>
          </a:xfrm>
          <a:prstGeom prst="roundRect">
            <a:avLst/>
          </a:prstGeom>
          <a:solidFill>
            <a:srgbClr val="F0B91E"/>
          </a:solidFill>
          <a:ln w="19050">
            <a:solidFill>
              <a:srgbClr val="64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Geschäftsstelle am KIT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Geschäftsführung &amp; Themenkoordination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408F81B6-3E1A-4E86-84BD-51D472B61064}"/>
              </a:ext>
            </a:extLst>
          </p:cNvPr>
          <p:cNvSpPr/>
          <p:nvPr/>
        </p:nvSpPr>
        <p:spPr>
          <a:xfrm>
            <a:off x="7667739" y="3913356"/>
            <a:ext cx="2088000" cy="1754958"/>
          </a:xfrm>
          <a:prstGeom prst="roundRect">
            <a:avLst/>
          </a:prstGeom>
          <a:solidFill>
            <a:srgbClr val="F0B91E"/>
          </a:solidFill>
          <a:ln w="19050">
            <a:solidFill>
              <a:srgbClr val="64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Expert*innenkreis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Vertreter*innen der universitären E-Learning-Servicestellen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F93F889B-A893-4A63-A32A-EB17BA3A4DEF}"/>
              </a:ext>
            </a:extLst>
          </p:cNvPr>
          <p:cNvSpPr/>
          <p:nvPr/>
        </p:nvSpPr>
        <p:spPr>
          <a:xfrm>
            <a:off x="10026293" y="3913355"/>
            <a:ext cx="2088000" cy="1754958"/>
          </a:xfrm>
          <a:prstGeom prst="roundRect">
            <a:avLst/>
          </a:prstGeom>
          <a:solidFill>
            <a:srgbClr val="F0B91E"/>
          </a:solidFill>
          <a:ln w="19050">
            <a:solidFill>
              <a:srgbClr val="64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Special Interest Groups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Hochschularten-übergreifende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Bearbeitung Fachthemen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B861413E-5023-4F03-BBCA-5532AA36EFB0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flipH="1">
            <a:off x="8711739" y="3217660"/>
            <a:ext cx="1162339" cy="695696"/>
          </a:xfrm>
          <a:prstGeom prst="straightConnector1">
            <a:avLst/>
          </a:prstGeom>
          <a:ln w="19050">
            <a:solidFill>
              <a:srgbClr val="646464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F81FBC79-8CFA-4386-B8F6-E88DC5ED89D9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>
            <a:off x="9874078" y="3217660"/>
            <a:ext cx="1196215" cy="695695"/>
          </a:xfrm>
          <a:prstGeom prst="straightConnector1">
            <a:avLst/>
          </a:prstGeom>
          <a:ln w="19050">
            <a:solidFill>
              <a:srgbClr val="646464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0776C980-2CB6-4053-8654-D60EAF6AE954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9874078" y="1785913"/>
            <a:ext cx="0" cy="639747"/>
          </a:xfrm>
          <a:prstGeom prst="straightConnector1">
            <a:avLst/>
          </a:prstGeom>
          <a:ln w="19050">
            <a:solidFill>
              <a:srgbClr val="646464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BDD1A313-F2C6-46F3-A59D-197CC73008D8}"/>
              </a:ext>
            </a:extLst>
          </p:cNvPr>
          <p:cNvCxnSpPr>
            <a:cxnSpLocks/>
            <a:stCxn id="10" idx="1"/>
            <a:endCxn id="9" idx="3"/>
          </p:cNvCxnSpPr>
          <p:nvPr/>
        </p:nvCxnSpPr>
        <p:spPr>
          <a:xfrm flipH="1">
            <a:off x="9755739" y="4790834"/>
            <a:ext cx="270554" cy="1"/>
          </a:xfrm>
          <a:prstGeom prst="straightConnector1">
            <a:avLst/>
          </a:prstGeom>
          <a:ln w="19050">
            <a:solidFill>
              <a:srgbClr val="646464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98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tertitel 11">
            <a:extLst>
              <a:ext uri="{FF2B5EF4-FFF2-40B4-BE49-F238E27FC236}">
                <a16:creationId xmlns:a16="http://schemas.microsoft.com/office/drawing/2014/main" id="{A6258046-5AD9-4D3B-BB32-F064B5567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417282"/>
            <a:ext cx="12192000" cy="2717433"/>
          </a:xfrm>
        </p:spPr>
        <p:txBody>
          <a:bodyPr>
            <a:noAutofit/>
          </a:bodyPr>
          <a:lstStyle/>
          <a:p>
            <a:pPr marL="1073150" algn="l">
              <a:spcBef>
                <a:spcPts val="0"/>
              </a:spcBef>
            </a:pPr>
            <a:r>
              <a:rPr lang="de-DE" sz="1600" dirty="0"/>
              <a:t>Dr. Matthias Bandtel</a:t>
            </a:r>
          </a:p>
          <a:p>
            <a:pPr marL="1073150" algn="l">
              <a:spcBef>
                <a:spcPts val="0"/>
              </a:spcBef>
            </a:pPr>
            <a:r>
              <a:rPr lang="de-DE" sz="1600" dirty="0"/>
              <a:t>Geschäftsführer HND-BW</a:t>
            </a:r>
          </a:p>
          <a:p>
            <a:pPr marL="1073150" algn="l">
              <a:spcBef>
                <a:spcPts val="0"/>
              </a:spcBef>
            </a:pPr>
            <a:endParaRPr lang="de-DE" sz="1600" dirty="0"/>
          </a:p>
          <a:p>
            <a:pPr marL="1073150" algn="l">
              <a:spcBef>
                <a:spcPts val="0"/>
              </a:spcBef>
            </a:pPr>
            <a:r>
              <a:rPr lang="de-DE" sz="1600" dirty="0"/>
              <a:t>Geschäftsstelle HND-BW</a:t>
            </a:r>
          </a:p>
          <a:p>
            <a:pPr marL="1073150" algn="l">
              <a:spcBef>
                <a:spcPts val="0"/>
              </a:spcBef>
            </a:pPr>
            <a:r>
              <a:rPr lang="de-DE" sz="1600" dirty="0"/>
              <a:t>Karlsruher Institut für Technologie (KIT)</a:t>
            </a:r>
          </a:p>
          <a:p>
            <a:pPr marL="1073150" algn="l">
              <a:spcBef>
                <a:spcPts val="0"/>
              </a:spcBef>
            </a:pPr>
            <a:r>
              <a:rPr lang="de-DE" sz="1600" dirty="0"/>
              <a:t>Karl-Friedrich-Straße 17</a:t>
            </a:r>
          </a:p>
          <a:p>
            <a:pPr marL="1073150" algn="l">
              <a:spcBef>
                <a:spcPts val="0"/>
              </a:spcBef>
            </a:pPr>
            <a:r>
              <a:rPr lang="de-DE" sz="1600" dirty="0"/>
              <a:t>Gebäude 8.03, Raum 106</a:t>
            </a:r>
          </a:p>
          <a:p>
            <a:pPr marL="1073150" algn="l">
              <a:spcBef>
                <a:spcPts val="0"/>
              </a:spcBef>
            </a:pPr>
            <a:r>
              <a:rPr lang="de-DE" sz="1600" dirty="0"/>
              <a:t>76133 Karlsruhe</a:t>
            </a:r>
          </a:p>
          <a:p>
            <a:pPr marL="1073150" algn="l">
              <a:spcBef>
                <a:spcPts val="0"/>
              </a:spcBef>
            </a:pPr>
            <a:r>
              <a:rPr lang="de-DE" sz="1600" dirty="0"/>
              <a:t> </a:t>
            </a:r>
          </a:p>
          <a:p>
            <a:pPr marL="1073150" algn="l">
              <a:spcBef>
                <a:spcPts val="0"/>
              </a:spcBef>
            </a:pPr>
            <a:r>
              <a:rPr lang="de-DE" sz="1600" dirty="0"/>
              <a:t>Telefon: +49 721 608-48165</a:t>
            </a:r>
          </a:p>
          <a:p>
            <a:pPr marL="1073150" algn="l">
              <a:spcBef>
                <a:spcPts val="0"/>
              </a:spcBef>
            </a:pPr>
            <a:r>
              <a:rPr lang="de-DE" sz="1600" u="sng" dirty="0">
                <a:hlinkClick r:id="rId2"/>
              </a:rPr>
              <a:t>matthias.bandtel@kit.edu</a:t>
            </a:r>
          </a:p>
          <a:p>
            <a:pPr marL="1073150" algn="l">
              <a:spcBef>
                <a:spcPts val="0"/>
              </a:spcBef>
            </a:pPr>
            <a:r>
              <a:rPr lang="de-DE" sz="1600" u="sng" dirty="0">
                <a:hlinkClick r:id="rId2"/>
              </a:rPr>
              <a:t>www.hnd-bw.de</a:t>
            </a:r>
            <a:r>
              <a:rPr lang="de-DE" sz="1600" dirty="0"/>
              <a:t>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859729" y="739645"/>
            <a:ext cx="4409307" cy="707886"/>
          </a:xfrm>
          <a:prstGeom prst="rect">
            <a:avLst/>
          </a:prstGeom>
          <a:solidFill>
            <a:srgbClr val="E8DC1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prstClr val="white"/>
                </a:solidFill>
                <a:ea typeface="+mj-ea"/>
                <a:cs typeface="+mj-cs"/>
              </a:rPr>
              <a:t>Herzlichen Dank!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661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DF111E-8DCE-4C7A-B289-DAD87F359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634" y="889719"/>
            <a:ext cx="1753663" cy="577081"/>
          </a:xfrm>
        </p:spPr>
        <p:txBody>
          <a:bodyPr/>
          <a:lstStyle/>
          <a:p>
            <a:r>
              <a:rPr lang="de-DE" dirty="0"/>
              <a:t>Studien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323C7B-C8F0-4CD3-84A6-C6D9CBBA8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362DB1D-0205-4649-B969-15AAA4EE41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23" t="12974" r="34196"/>
          <a:stretch/>
        </p:blipFill>
        <p:spPr>
          <a:xfrm>
            <a:off x="4084277" y="1825885"/>
            <a:ext cx="2484321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1A23E56-80B3-4C34-8F90-7C99847267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196" t="15281" r="26686"/>
          <a:stretch/>
        </p:blipFill>
        <p:spPr>
          <a:xfrm>
            <a:off x="8176819" y="1825625"/>
            <a:ext cx="2501859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E715231-7443-4DD6-8C2C-88561058B9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023" t="11835" r="33174"/>
          <a:stretch/>
        </p:blipFill>
        <p:spPr>
          <a:xfrm>
            <a:off x="0" y="1825625"/>
            <a:ext cx="2526424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E9AA3484-9F99-43B4-B900-3FA81E119800}"/>
              </a:ext>
            </a:extLst>
          </p:cNvPr>
          <p:cNvSpPr txBox="1"/>
          <p:nvPr/>
        </p:nvSpPr>
        <p:spPr>
          <a:xfrm rot="16200000">
            <a:off x="1213663" y="3184668"/>
            <a:ext cx="37337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646464"/>
                </a:solidFill>
                <a:effectLst/>
              </a:rPr>
              <a:t>Bosse, Elke/</a:t>
            </a:r>
            <a:r>
              <a:rPr lang="de-DE" sz="1200" dirty="0" err="1">
                <a:solidFill>
                  <a:srgbClr val="646464"/>
                </a:solidFill>
                <a:effectLst/>
              </a:rPr>
              <a:t>Würmseer</a:t>
            </a:r>
            <a:r>
              <a:rPr lang="de-DE" sz="1200" dirty="0">
                <a:solidFill>
                  <a:srgbClr val="646464"/>
                </a:solidFill>
                <a:effectLst/>
              </a:rPr>
              <a:t>, Grit (2020): Hochschulverbünde. Ein aktueller Überblick zu Rahmenbedingungen, Organisation, Herausforderungen und Erfolgsfaktoren lehrbezogener Zusammenarbeit. Hannover: HIS-Institut für Hochschulentwicklung e. V.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7BDAEC4-0CE1-4AD3-B4A6-7DC9B3728269}"/>
              </a:ext>
            </a:extLst>
          </p:cNvPr>
          <p:cNvSpPr txBox="1"/>
          <p:nvPr/>
        </p:nvSpPr>
        <p:spPr>
          <a:xfrm rot="16200000">
            <a:off x="5344804" y="3092335"/>
            <a:ext cx="37337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646464"/>
                </a:solidFill>
                <a:effectLst/>
              </a:rPr>
              <a:t>Arndt, Christiane/Ladwig, Tina/Trümper, Stefanie/</a:t>
            </a:r>
            <a:r>
              <a:rPr lang="de-DE" sz="1200" dirty="0" err="1">
                <a:solidFill>
                  <a:srgbClr val="646464"/>
                </a:solidFill>
                <a:effectLst/>
              </a:rPr>
              <a:t>Knutzen</a:t>
            </a:r>
            <a:r>
              <a:rPr lang="de-DE" sz="1200" dirty="0">
                <a:solidFill>
                  <a:srgbClr val="646464"/>
                </a:solidFill>
                <a:effectLst/>
              </a:rPr>
              <a:t>, Sönke (2021): Digitale Hochschulbildungskonzepte – Hochschulverbünde – Fachdisziplinen. Multidirektionale Transferprozesse als Übersetzungs- und Schnittstellenaufgabe. Hamburg: Technische Universität Hamburg.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260E054-0DA1-4739-B921-937B5DA50A9D}"/>
              </a:ext>
            </a:extLst>
          </p:cNvPr>
          <p:cNvSpPr txBox="1"/>
          <p:nvPr/>
        </p:nvSpPr>
        <p:spPr>
          <a:xfrm rot="16200000">
            <a:off x="9585577" y="3000001"/>
            <a:ext cx="373375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646464"/>
                </a:solidFill>
                <a:effectLst/>
              </a:rPr>
              <a:t>Ladwig, Tina/Arndt, Christiane (2021): Landeshochschulverbünde in der digitalen Hochschulbildung. Ziele, Leitideen, Synergiepotenziale. In: Hochschulforum Digitalisierung (Hrsg.): Digitalisierung in Studium und Lehre gemeinsam gestalten: Innovative Formate, Strategien und Netzwerke. Wiesbaden: Springer Fachmedien Wiesbaden, S. 105–123.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BF94226-88E6-433A-BC29-C66CBEF9F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26.11.2021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EB9A926-259A-4E7B-B629-39E53BA8D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Hochschulnetzwerk Digitalisierung der Lehre Baden-Württemberg (HND-BW)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0AF1542-BD1B-4446-B3EB-5A8DBA492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Think Tank Kooperationen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588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B20F8AA-A0E1-40BD-8D55-EDED5356C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633" y="889719"/>
            <a:ext cx="1781426" cy="577081"/>
          </a:xfrm>
        </p:spPr>
        <p:txBody>
          <a:bodyPr/>
          <a:lstStyle/>
          <a:p>
            <a:r>
              <a:rPr lang="de-DE" dirty="0"/>
              <a:t>Begriffe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0E04656-C69C-4658-B3FE-AABE11115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79044"/>
            <a:ext cx="2664000" cy="4277225"/>
          </a:xfrm>
          <a:solidFill>
            <a:schemeClr val="bg2"/>
          </a:solidFill>
          <a:ln>
            <a:solidFill>
              <a:srgbClr val="E8DC1F"/>
            </a:solidFill>
          </a:ln>
        </p:spPr>
        <p:txBody>
          <a:bodyPr>
            <a:noAutofit/>
          </a:bodyPr>
          <a:lstStyle/>
          <a:p>
            <a:pPr marL="0" indent="0"/>
            <a:r>
              <a:rPr lang="de-DE" sz="1600" b="1" dirty="0"/>
              <a:t>Kooperation</a:t>
            </a:r>
            <a:r>
              <a:rPr lang="de-DE" sz="1600" dirty="0"/>
              <a:t>  </a:t>
            </a:r>
            <a:br>
              <a:rPr lang="de-DE" sz="1600" dirty="0"/>
            </a:br>
            <a:r>
              <a:rPr lang="de-DE" sz="1600" dirty="0"/>
              <a:t>„(unternehmerische) Zusammenarbeit […], mit dem Kennzeichen der </a:t>
            </a:r>
            <a:r>
              <a:rPr lang="de-DE" sz="1600" b="1" dirty="0">
                <a:highlight>
                  <a:srgbClr val="E8DC1F"/>
                </a:highlight>
              </a:rPr>
              <a:t>Harmonisierung oder gemeinsamen Erfüllung von (betrieblichen) Aufgaben </a:t>
            </a:r>
            <a:r>
              <a:rPr lang="de-DE" sz="1600" dirty="0"/>
              <a:t>durch selbstständige (Unternehmen) Wirtschaftseinheiten“ (</a:t>
            </a:r>
            <a:r>
              <a:rPr lang="de-DE" sz="1600" dirty="0" err="1"/>
              <a:t>Zentes</a:t>
            </a:r>
            <a:r>
              <a:rPr lang="de-DE" sz="1600" dirty="0"/>
              <a:t> et al., 2005: 5).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0ABAB6D-9D0D-45F5-8F1C-5EB14A7864C4}"/>
              </a:ext>
            </a:extLst>
          </p:cNvPr>
          <p:cNvSpPr txBox="1"/>
          <p:nvPr/>
        </p:nvSpPr>
        <p:spPr>
          <a:xfrm rot="5400000">
            <a:off x="8560108" y="2316147"/>
            <a:ext cx="5948039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de-DE" sz="1100" dirty="0">
                <a:solidFill>
                  <a:srgbClr val="646464"/>
                </a:solidFill>
              </a:rPr>
              <a:t>Arndt, Christiane, Tina Ladwig, Stefanie Trümper, und Sönke </a:t>
            </a:r>
            <a:r>
              <a:rPr lang="de-DE" sz="1100" dirty="0" err="1">
                <a:solidFill>
                  <a:srgbClr val="646464"/>
                </a:solidFill>
              </a:rPr>
              <a:t>Knutzen</a:t>
            </a:r>
            <a:r>
              <a:rPr lang="de-DE" sz="1100" dirty="0">
                <a:solidFill>
                  <a:srgbClr val="646464"/>
                </a:solidFill>
              </a:rPr>
              <a:t>. </a:t>
            </a:r>
            <a:r>
              <a:rPr lang="de-DE" sz="1100" i="1" dirty="0">
                <a:solidFill>
                  <a:srgbClr val="646464"/>
                </a:solidFill>
              </a:rPr>
              <a:t>„Digitale Hochschulbildungskonzepte – Hochschulverbünde – Fachdisziplinen. Multidirektionale Transferprozesse als Übersetzungs- und Schnittstellenaufgabe“</a:t>
            </a:r>
            <a:r>
              <a:rPr lang="de-DE" sz="1100" dirty="0">
                <a:solidFill>
                  <a:srgbClr val="646464"/>
                </a:solidFill>
              </a:rPr>
              <a:t>. </a:t>
            </a:r>
            <a:r>
              <a:rPr lang="de-DE" sz="1100" dirty="0" err="1">
                <a:solidFill>
                  <a:srgbClr val="646464"/>
                </a:solidFill>
              </a:rPr>
              <a:t>Bridging</a:t>
            </a:r>
            <a:r>
              <a:rPr lang="de-DE" sz="1100" dirty="0">
                <a:solidFill>
                  <a:srgbClr val="646464"/>
                </a:solidFill>
              </a:rPr>
              <a:t>. Hamburg: Technische Universität Hamburg, 2021.</a:t>
            </a:r>
          </a:p>
          <a:p>
            <a:r>
              <a:rPr lang="de-DE" sz="1100" dirty="0">
                <a:solidFill>
                  <a:srgbClr val="646464"/>
                </a:solidFill>
                <a:effectLst/>
              </a:rPr>
              <a:t>Bosse, Elke/</a:t>
            </a:r>
            <a:r>
              <a:rPr lang="de-DE" sz="1100" dirty="0" err="1">
                <a:solidFill>
                  <a:srgbClr val="646464"/>
                </a:solidFill>
                <a:effectLst/>
              </a:rPr>
              <a:t>Würmseer</a:t>
            </a:r>
            <a:r>
              <a:rPr lang="de-DE" sz="1100" dirty="0">
                <a:solidFill>
                  <a:srgbClr val="646464"/>
                </a:solidFill>
                <a:effectLst/>
              </a:rPr>
              <a:t>, Grit (2020): Hochschulverbünde. Ein aktueller Überblick zu Rahmenbedingungen, Organisation, Herausforderungen und Erfolgsfaktoren lehrbezogener Zusammenarbeit. Hannover: HIS-Institut für Hochschulentwicklung e. V.</a:t>
            </a:r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FD9C81A2-8679-420C-A256-E70F064DA72E}"/>
              </a:ext>
            </a:extLst>
          </p:cNvPr>
          <p:cNvSpPr txBox="1">
            <a:spLocks/>
          </p:cNvSpPr>
          <p:nvPr/>
        </p:nvSpPr>
        <p:spPr>
          <a:xfrm>
            <a:off x="2713418" y="1579044"/>
            <a:ext cx="2664000" cy="4277225"/>
          </a:xfrm>
          <a:prstGeom prst="rect">
            <a:avLst/>
          </a:prstGeom>
          <a:solidFill>
            <a:schemeClr val="bg2"/>
          </a:solidFill>
          <a:ln>
            <a:solidFill>
              <a:srgbClr val="E8DC1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E8DC1F"/>
              </a:buClr>
              <a:buFont typeface="Wingdings 3" panose="05040102010807070707" pitchFamily="18" charset="2"/>
              <a:buChar char=""/>
              <a:defRPr sz="20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ct val="75000"/>
              <a:buFont typeface="Wingdings 3" panose="05040102010807070707" pitchFamily="18" charset="2"/>
              <a:buChar char=""/>
              <a:defRPr sz="20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de-DE" sz="1600" b="1" dirty="0"/>
              <a:t>Allianz</a:t>
            </a:r>
            <a:br>
              <a:rPr lang="de-DE" sz="1600" dirty="0"/>
            </a:br>
            <a:r>
              <a:rPr lang="de-DE" sz="1600" dirty="0"/>
              <a:t>„enge, unter Umständen langfristige Vereinbarungen zwischen zwei oder mehr Partnern, in denen </a:t>
            </a:r>
            <a:r>
              <a:rPr lang="de-DE" sz="1600" b="1" dirty="0">
                <a:highlight>
                  <a:srgbClr val="E8DC1F"/>
                </a:highlight>
              </a:rPr>
              <a:t>Ressourcen, Wissen und Fähigkeiten zwischen Partnern geteilt oder gemeinsam eingebracht </a:t>
            </a:r>
            <a:r>
              <a:rPr lang="de-DE" sz="1600" dirty="0"/>
              <a:t>werden mit der Zielsetzung, die </a:t>
            </a:r>
            <a:r>
              <a:rPr lang="de-DE" sz="1600" b="1" dirty="0">
                <a:highlight>
                  <a:srgbClr val="E8DC1F"/>
                </a:highlight>
              </a:rPr>
              <a:t>Wettbewerbsposition jedes Partners zu verbessern</a:t>
            </a:r>
            <a:r>
              <a:rPr lang="de-DE" sz="1600" dirty="0"/>
              <a:t>“ (</a:t>
            </a:r>
            <a:r>
              <a:rPr lang="de-DE" sz="1600" dirty="0" err="1"/>
              <a:t>Zentes</a:t>
            </a:r>
            <a:r>
              <a:rPr lang="de-DE" sz="1600" dirty="0"/>
              <a:t> et al., 2005: 5; </a:t>
            </a:r>
            <a:r>
              <a:rPr lang="de-DE" sz="1600" dirty="0" err="1"/>
              <a:t>Spekman</a:t>
            </a:r>
            <a:r>
              <a:rPr lang="de-DE" sz="1600" dirty="0"/>
              <a:t> et al., 1998: 748).</a:t>
            </a:r>
          </a:p>
          <a:p>
            <a:endParaRPr lang="de-DE" sz="1600" dirty="0"/>
          </a:p>
        </p:txBody>
      </p:sp>
      <p:sp>
        <p:nvSpPr>
          <p:cNvPr id="8" name="Inhaltsplatzhalter 4">
            <a:extLst>
              <a:ext uri="{FF2B5EF4-FFF2-40B4-BE49-F238E27FC236}">
                <a16:creationId xmlns:a16="http://schemas.microsoft.com/office/drawing/2014/main" id="{F14E9940-ED3C-43B3-8721-88549A96CFC5}"/>
              </a:ext>
            </a:extLst>
          </p:cNvPr>
          <p:cNvSpPr txBox="1">
            <a:spLocks/>
          </p:cNvSpPr>
          <p:nvPr/>
        </p:nvSpPr>
        <p:spPr>
          <a:xfrm>
            <a:off x="5426836" y="1579044"/>
            <a:ext cx="2664000" cy="4277225"/>
          </a:xfrm>
          <a:prstGeom prst="rect">
            <a:avLst/>
          </a:prstGeom>
          <a:solidFill>
            <a:schemeClr val="bg2"/>
          </a:solidFill>
          <a:ln>
            <a:solidFill>
              <a:srgbClr val="E8DC1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E8DC1F"/>
              </a:buClr>
              <a:buFont typeface="Wingdings 3" panose="05040102010807070707" pitchFamily="18" charset="2"/>
              <a:buChar char=""/>
              <a:defRPr sz="20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ct val="75000"/>
              <a:buFont typeface="Wingdings 3" panose="05040102010807070707" pitchFamily="18" charset="2"/>
              <a:buChar char=""/>
              <a:defRPr sz="20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tabLst>
                <a:tab pos="0" algn="l"/>
              </a:tabLst>
            </a:pPr>
            <a:r>
              <a:rPr lang="de-DE" sz="1600" b="1" dirty="0"/>
              <a:t>Netzwerke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/>
              <a:t>„auf die </a:t>
            </a:r>
            <a:r>
              <a:rPr lang="de-DE" sz="1600" b="1" dirty="0">
                <a:highlight>
                  <a:srgbClr val="E8DC1F"/>
                </a:highlight>
              </a:rPr>
              <a:t>Realisierung von Wettbewerbsvorteilen </a:t>
            </a:r>
            <a:r>
              <a:rPr lang="de-DE" sz="1600" dirty="0"/>
              <a:t>zielende Organisationsform ökonomischer Aktivitäten, die sich durch </a:t>
            </a:r>
            <a:r>
              <a:rPr lang="de-DE" sz="1600" b="1" dirty="0">
                <a:highlight>
                  <a:srgbClr val="E8DC1F"/>
                </a:highlight>
              </a:rPr>
              <a:t>komplex-reziproke, eher kooperative denn kompetitive und relativ stabile Beziehungen </a:t>
            </a:r>
            <a:r>
              <a:rPr lang="de-DE" sz="1600" dirty="0"/>
              <a:t>zwischen rechtlich selbstständigen, wirtschaftlich jedoch zumeist abhängigen Unternehmen auszeichnen“ (</a:t>
            </a:r>
            <a:r>
              <a:rPr lang="de-DE" sz="1600" dirty="0" err="1"/>
              <a:t>Zentes</a:t>
            </a:r>
            <a:r>
              <a:rPr lang="de-DE" sz="1600" dirty="0"/>
              <a:t> et al. 2005a: 6).</a:t>
            </a:r>
          </a:p>
        </p:txBody>
      </p:sp>
      <p:sp>
        <p:nvSpPr>
          <p:cNvPr id="10" name="Inhaltsplatzhalter 4">
            <a:extLst>
              <a:ext uri="{FF2B5EF4-FFF2-40B4-BE49-F238E27FC236}">
                <a16:creationId xmlns:a16="http://schemas.microsoft.com/office/drawing/2014/main" id="{81C75D74-11C1-46C4-833D-E73BECA69C68}"/>
              </a:ext>
            </a:extLst>
          </p:cNvPr>
          <p:cNvSpPr txBox="1">
            <a:spLocks/>
          </p:cNvSpPr>
          <p:nvPr/>
        </p:nvSpPr>
        <p:spPr>
          <a:xfrm>
            <a:off x="8140255" y="1579044"/>
            <a:ext cx="2664000" cy="4277225"/>
          </a:xfrm>
          <a:prstGeom prst="rect">
            <a:avLst/>
          </a:prstGeom>
          <a:solidFill>
            <a:schemeClr val="bg2"/>
          </a:solidFill>
          <a:ln>
            <a:solidFill>
              <a:srgbClr val="E8DC1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E8DC1F"/>
              </a:buClr>
              <a:buFont typeface="Wingdings 3" panose="05040102010807070707" pitchFamily="18" charset="2"/>
              <a:buChar char=""/>
              <a:defRPr sz="20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ct val="75000"/>
              <a:buFont typeface="Wingdings 3" panose="05040102010807070707" pitchFamily="18" charset="2"/>
              <a:buChar char=""/>
              <a:defRPr sz="20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de-DE" sz="1600" b="1" dirty="0"/>
              <a:t>Verbund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/>
              <a:t>„</a:t>
            </a:r>
            <a:r>
              <a:rPr lang="de-DE" sz="1600" b="1" dirty="0">
                <a:highlight>
                  <a:srgbClr val="E8DC1F"/>
                </a:highlight>
              </a:rPr>
              <a:t>projektbezogene</a:t>
            </a:r>
            <a:r>
              <a:rPr lang="de-DE" sz="1600" dirty="0"/>
              <a:t> </a:t>
            </a:r>
            <a:r>
              <a:rPr lang="de-DE" sz="1600" b="1" dirty="0">
                <a:highlight>
                  <a:srgbClr val="E8DC1F"/>
                </a:highlight>
              </a:rPr>
              <a:t>Zusammenarbeit</a:t>
            </a:r>
            <a:r>
              <a:rPr lang="de-DE" sz="1600" dirty="0"/>
              <a:t> von Unternehmen/</a:t>
            </a:r>
            <a:r>
              <a:rPr lang="de-DE" sz="1600" dirty="0" err="1"/>
              <a:t>wissenschaft-lichen</a:t>
            </a:r>
            <a:r>
              <a:rPr lang="de-DE" sz="1600" dirty="0"/>
              <a:t> Einrichtungen“</a:t>
            </a:r>
          </a:p>
          <a:p>
            <a:pPr marL="0" indent="0">
              <a:buNone/>
            </a:pPr>
            <a:r>
              <a:rPr lang="de-DE" sz="1600" dirty="0"/>
              <a:t>„</a:t>
            </a:r>
            <a:r>
              <a:rPr lang="de-DE" sz="1600" b="1" dirty="0">
                <a:highlight>
                  <a:srgbClr val="E8DC1F"/>
                </a:highlight>
              </a:rPr>
              <a:t>institutionell verankerte Zusammenarbeit</a:t>
            </a:r>
            <a:r>
              <a:rPr lang="de-DE" sz="1600" dirty="0">
                <a:highlight>
                  <a:srgbClr val="E8DC1F"/>
                </a:highlight>
              </a:rPr>
              <a:t> </a:t>
            </a:r>
            <a:r>
              <a:rPr lang="de-DE" sz="1600" dirty="0"/>
              <a:t>von Hochschulen in zentralen Leistungsbereichen“ 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61A3264-18FC-401E-BD87-C17E16A2D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26.11.2021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62905C7-716F-4394-BDA6-ED35BFD65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Hochschulnetzwerk Digitalisierung der Lehre Baden-Württemberg (HND-BW)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3DDBEA5-CEAB-4860-BF4A-BD8CB324A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Think Tank Kooperationen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515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7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4E5AC5-30DE-4899-911A-B722CA2D72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2939" t="12974" r="29375" b="8926"/>
          <a:stretch/>
        </p:blipFill>
        <p:spPr>
          <a:xfrm>
            <a:off x="4439806" y="698793"/>
            <a:ext cx="6603332" cy="5028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3AFCAB2-8F87-4E40-AB30-911409127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634" y="889719"/>
            <a:ext cx="5217262" cy="577081"/>
          </a:xfrm>
        </p:spPr>
        <p:txBody>
          <a:bodyPr>
            <a:normAutofit/>
          </a:bodyPr>
          <a:lstStyle/>
          <a:p>
            <a:r>
              <a:rPr lang="de-DE" dirty="0"/>
              <a:t>Größe &amp; Zusammensetzung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BEB0C17-0C3C-4537-A06B-038E6F345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b="1" dirty="0"/>
              <a:t>Anzahl Verbundpartner*innen</a:t>
            </a:r>
          </a:p>
          <a:p>
            <a:r>
              <a:rPr lang="de-DE" b="1" dirty="0"/>
              <a:t>Hochschularten</a:t>
            </a:r>
          </a:p>
          <a:p>
            <a:pPr lvl="1"/>
            <a:r>
              <a:rPr lang="de-DE" dirty="0"/>
              <a:t>Homogene Verbünde</a:t>
            </a:r>
          </a:p>
          <a:p>
            <a:pPr lvl="1"/>
            <a:r>
              <a:rPr lang="de-DE" dirty="0"/>
              <a:t>Heterogene Verbünde </a:t>
            </a:r>
          </a:p>
          <a:p>
            <a:r>
              <a:rPr lang="de-DE" b="1" dirty="0"/>
              <a:t>Verteilung der Standorte</a:t>
            </a:r>
          </a:p>
          <a:p>
            <a:pPr lvl="1"/>
            <a:r>
              <a:rPr lang="de-DE" dirty="0"/>
              <a:t>Lokale Verbünde</a:t>
            </a:r>
          </a:p>
          <a:p>
            <a:pPr lvl="1"/>
            <a:r>
              <a:rPr lang="de-DE" dirty="0"/>
              <a:t>Regionale Verbünde</a:t>
            </a:r>
          </a:p>
          <a:p>
            <a:pPr lvl="1"/>
            <a:r>
              <a:rPr lang="de-DE" dirty="0"/>
              <a:t>Überregionale Verbünde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9589E2-63ED-400C-9B92-FE9CC87CC0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138" y="4175639"/>
            <a:ext cx="1620000" cy="810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30E0E627-DD60-4101-83F3-D7C147842A75}"/>
              </a:ext>
            </a:extLst>
          </p:cNvPr>
          <p:cNvSpPr txBox="1"/>
          <p:nvPr/>
        </p:nvSpPr>
        <p:spPr>
          <a:xfrm rot="5400000">
            <a:off x="8917898" y="2673937"/>
            <a:ext cx="59480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646464"/>
                </a:solidFill>
              </a:rPr>
              <a:t>Bosse, E., &amp; </a:t>
            </a:r>
            <a:r>
              <a:rPr lang="de-DE" sz="1100" dirty="0" err="1">
                <a:solidFill>
                  <a:srgbClr val="646464"/>
                </a:solidFill>
              </a:rPr>
              <a:t>Würmseer</a:t>
            </a:r>
            <a:r>
              <a:rPr lang="de-DE" sz="1100" dirty="0">
                <a:solidFill>
                  <a:srgbClr val="646464"/>
                </a:solidFill>
              </a:rPr>
              <a:t>, G. (2020). </a:t>
            </a:r>
            <a:r>
              <a:rPr lang="de-DE" sz="1100" i="1" dirty="0">
                <a:solidFill>
                  <a:srgbClr val="646464"/>
                </a:solidFill>
              </a:rPr>
              <a:t>Hochschulverbünde. Ein aktueller Überblick zu Rahmenbedingungen, Organisation, Herausforderungen und Erfolgsfaktoren lehrbezogener Zusammenarbeit</a:t>
            </a:r>
            <a:r>
              <a:rPr lang="de-DE" sz="1100" dirty="0">
                <a:solidFill>
                  <a:srgbClr val="646464"/>
                </a:solidFill>
              </a:rPr>
              <a:t> (HIS-HE: Medium Nr. 4). HIS-Institut für Hochschulentwicklung e. V.</a:t>
            </a:r>
            <a:endParaRPr lang="de-DE" sz="1100" dirty="0">
              <a:solidFill>
                <a:srgbClr val="646464"/>
              </a:solidFill>
              <a:effectLst/>
            </a:endParaRPr>
          </a:p>
        </p:txBody>
      </p:sp>
      <p:pic>
        <p:nvPicPr>
          <p:cNvPr id="13" name="Grafik 12" descr="Ein Bild, das Text enthält.&#10;&#10;Automatisch generierte Beschreibung">
            <a:extLst>
              <a:ext uri="{FF2B5EF4-FFF2-40B4-BE49-F238E27FC236}">
                <a16:creationId xmlns:a16="http://schemas.microsoft.com/office/drawing/2014/main" id="{E5313805-BAFE-4CEF-B402-C796143F4A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06" y="4625639"/>
            <a:ext cx="1620000" cy="360000"/>
          </a:xfrm>
          <a:prstGeom prst="rect">
            <a:avLst/>
          </a:prstGeom>
        </p:spPr>
      </p:pic>
      <p:pic>
        <p:nvPicPr>
          <p:cNvPr id="15" name="Grafik 1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6B90184-18C6-4707-ACA0-47BC16C619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416" y="4251239"/>
            <a:ext cx="1620000" cy="7344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C4C2878-CCBF-4460-BE5C-BECA129202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D9D9D9">
                  <a:alpha val="85098"/>
                </a:srgbClr>
              </a:clrFrom>
              <a:clrTo>
                <a:srgbClr val="D9D9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564" y="4148741"/>
            <a:ext cx="1620000" cy="1057959"/>
          </a:xfrm>
          <a:prstGeom prst="rect">
            <a:avLst/>
          </a:prstGeom>
        </p:spPr>
      </p:pic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0380C9CD-241C-44BF-AF06-27049C2DF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26.11.2021</a:t>
            </a:r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449898B6-6396-4DC5-BCB2-D814AA7E6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Hochschulnetzwerk Digitalisierung der Lehre Baden-Württemberg (HND-BW)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754987AD-DC9A-4431-AABC-2B657432C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Think Tank Kooperationen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657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D0FB1F49-6176-49A6-AA4D-04BB26C78255}"/>
              </a:ext>
            </a:extLst>
          </p:cNvPr>
          <p:cNvSpPr txBox="1">
            <a:spLocks/>
          </p:cNvSpPr>
          <p:nvPr/>
        </p:nvSpPr>
        <p:spPr>
          <a:xfrm>
            <a:off x="6187071" y="1825625"/>
            <a:ext cx="6191015" cy="34174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8DC1F"/>
              </a:buClr>
              <a:buFont typeface="Wingdings 3" panose="05040102010807070707" pitchFamily="18" charset="2"/>
              <a:buChar char=""/>
              <a:defRPr sz="20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ct val="75000"/>
              <a:buFont typeface="Wingdings 3" panose="05040102010807070707" pitchFamily="18" charset="2"/>
              <a:buChar char=""/>
              <a:defRPr sz="20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Kooperationsdomänen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3AFCAB2-8F87-4E40-AB30-911409127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633" y="889719"/>
            <a:ext cx="3357638" cy="577081"/>
          </a:xfrm>
        </p:spPr>
        <p:txBody>
          <a:bodyPr>
            <a:normAutofit/>
          </a:bodyPr>
          <a:lstStyle/>
          <a:p>
            <a:r>
              <a:rPr lang="de-DE" dirty="0"/>
              <a:t>Ziele &amp; Domänen</a:t>
            </a:r>
          </a:p>
        </p:txBody>
      </p:sp>
      <p:sp>
        <p:nvSpPr>
          <p:cNvPr id="13" name="Inhaltsplatzhalter 4">
            <a:extLst>
              <a:ext uri="{FF2B5EF4-FFF2-40B4-BE49-F238E27FC236}">
                <a16:creationId xmlns:a16="http://schemas.microsoft.com/office/drawing/2014/main" id="{FDE09CCC-2458-4B81-8DAE-BB49582B6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86887" cy="3417494"/>
          </a:xfrm>
        </p:spPr>
        <p:txBody>
          <a:bodyPr>
            <a:noAutofit/>
          </a:bodyPr>
          <a:lstStyle/>
          <a:p>
            <a:r>
              <a:rPr lang="de-DE" b="1" dirty="0"/>
              <a:t>Zieldimensionen</a:t>
            </a:r>
          </a:p>
          <a:p>
            <a:pPr lvl="1"/>
            <a:r>
              <a:rPr lang="de-DE" b="1" dirty="0"/>
              <a:t>fachspezifische Ziele</a:t>
            </a:r>
          </a:p>
          <a:p>
            <a:pPr marL="457200" lvl="1" indent="0">
              <a:buNone/>
            </a:pPr>
            <a:r>
              <a:rPr lang="de-DE" dirty="0"/>
              <a:t>Konzentration auf bestimmte Themenfelder in Forschung &amp; Lehre</a:t>
            </a:r>
          </a:p>
          <a:p>
            <a:pPr lvl="1">
              <a:spcBef>
                <a:spcPts val="600"/>
              </a:spcBef>
            </a:pPr>
            <a:r>
              <a:rPr lang="de-DE" b="1" dirty="0"/>
              <a:t>operative Ziele</a:t>
            </a:r>
          </a:p>
          <a:p>
            <a:pPr marL="457200" lvl="1" indent="0">
              <a:buNone/>
            </a:pPr>
            <a:r>
              <a:rPr lang="de-DE" dirty="0"/>
              <a:t>.Umsetzung konkreter Entwicklungsaufgaben</a:t>
            </a:r>
          </a:p>
          <a:p>
            <a:pPr marL="457200" lvl="1" indent="0">
              <a:buNone/>
            </a:pPr>
            <a:r>
              <a:rPr lang="de-DE" dirty="0"/>
              <a:t>.Gemeinsame Studienangebote</a:t>
            </a:r>
          </a:p>
          <a:p>
            <a:pPr marL="457200" lvl="1" indent="0">
              <a:buNone/>
            </a:pPr>
            <a:r>
              <a:rPr lang="de-DE" dirty="0"/>
              <a:t>.Service &amp; Support</a:t>
            </a:r>
          </a:p>
          <a:p>
            <a:pPr lvl="1">
              <a:spcBef>
                <a:spcPts val="600"/>
              </a:spcBef>
            </a:pPr>
            <a:r>
              <a:rPr lang="de-DE" b="1" dirty="0"/>
              <a:t>strategische Ziele</a:t>
            </a:r>
          </a:p>
          <a:p>
            <a:pPr marL="457200" lvl="1" indent="0">
              <a:buNone/>
            </a:pPr>
            <a:r>
              <a:rPr lang="de-DE" dirty="0"/>
              <a:t>Hochschulpolitische Interessenvertretung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65852FB-A9E3-4C1D-ABC5-9EC1DD929CD1}"/>
              </a:ext>
            </a:extLst>
          </p:cNvPr>
          <p:cNvSpPr txBox="1"/>
          <p:nvPr/>
        </p:nvSpPr>
        <p:spPr>
          <a:xfrm rot="5400000">
            <a:off x="8917898" y="2673937"/>
            <a:ext cx="59480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646464"/>
                </a:solidFill>
              </a:rPr>
              <a:t>Bosse, E., &amp; </a:t>
            </a:r>
            <a:r>
              <a:rPr lang="de-DE" sz="1100" dirty="0" err="1">
                <a:solidFill>
                  <a:srgbClr val="646464"/>
                </a:solidFill>
              </a:rPr>
              <a:t>Würmseer</a:t>
            </a:r>
            <a:r>
              <a:rPr lang="de-DE" sz="1100" dirty="0">
                <a:solidFill>
                  <a:srgbClr val="646464"/>
                </a:solidFill>
              </a:rPr>
              <a:t>, G. (2020). </a:t>
            </a:r>
            <a:r>
              <a:rPr lang="de-DE" sz="1100" i="1" dirty="0">
                <a:solidFill>
                  <a:srgbClr val="646464"/>
                </a:solidFill>
              </a:rPr>
              <a:t>Hochschulverbünde. Ein aktueller Überblick zu Rahmenbedingungen, Organisation, Herausforderungen und Erfolgsfaktoren lehrbezogener Zusammenarbeit</a:t>
            </a:r>
            <a:r>
              <a:rPr lang="de-DE" sz="1100" dirty="0">
                <a:solidFill>
                  <a:srgbClr val="646464"/>
                </a:solidFill>
              </a:rPr>
              <a:t> (HIS-HE: Medium Nr. 4). HIS-Institut für Hochschulentwicklung e. V.</a:t>
            </a:r>
            <a:endParaRPr lang="de-DE" sz="1100" dirty="0">
              <a:solidFill>
                <a:srgbClr val="646464"/>
              </a:solidFill>
              <a:effectLst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C772439-93EB-47A7-B824-7398222553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22427" t="26621" r="33884" b="24660"/>
          <a:stretch/>
        </p:blipFill>
        <p:spPr>
          <a:xfrm>
            <a:off x="6525087" y="2287054"/>
            <a:ext cx="5053248" cy="3169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CC33EAB5-D364-4419-BE19-CCCA9E67F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26.11.2021</a:t>
            </a:r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E9C8810D-C928-4860-9ABD-8D46BAEF6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Hochschulnetzwerk Digitalisierung der Lehre Baden-Württemberg (HND-BW)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83CFFC1-7334-407A-9B51-084B7ED16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Think Tank Kooperationen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082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3AFCAB2-8F87-4E40-AB30-911409127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633" y="889719"/>
            <a:ext cx="2412416" cy="577081"/>
          </a:xfrm>
        </p:spPr>
        <p:txBody>
          <a:bodyPr>
            <a:normAutofit/>
          </a:bodyPr>
          <a:lstStyle/>
          <a:p>
            <a:r>
              <a:rPr lang="de-DE" dirty="0" err="1"/>
              <a:t>Governance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BEB0C17-0C3C-4537-A06B-038E6F345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b="1" dirty="0"/>
              <a:t>Rechtsform: Institutionalisierung &amp; Ordnungsrahmen</a:t>
            </a:r>
          </a:p>
          <a:p>
            <a:pPr lvl="1"/>
            <a:r>
              <a:rPr lang="de-DE" dirty="0"/>
              <a:t>Traditionalistisch: hochschulischer Ordnungsrahmen (Kooperationsvereinbarungen)</a:t>
            </a:r>
          </a:p>
          <a:p>
            <a:pPr lvl="1"/>
            <a:r>
              <a:rPr lang="de-DE" dirty="0"/>
              <a:t>Minimalistisch: informell, ohne eigene Rechtsform (Netzwerke) </a:t>
            </a:r>
          </a:p>
          <a:p>
            <a:pPr lvl="1"/>
            <a:r>
              <a:rPr lang="de-DE" dirty="0" err="1"/>
              <a:t>Externalistisch</a:t>
            </a:r>
            <a:r>
              <a:rPr lang="de-DE" dirty="0"/>
              <a:t>: privatrechtliche Organisationsformen (e.V., GbR, GmbH, Stiftung)</a:t>
            </a:r>
          </a:p>
          <a:p>
            <a:r>
              <a:rPr lang="de-DE" b="1" dirty="0"/>
              <a:t>Organisationsform: Grundmodell</a:t>
            </a:r>
          </a:p>
          <a:p>
            <a:pPr lvl="1"/>
            <a:r>
              <a:rPr lang="de-DE" dirty="0"/>
              <a:t>Leitungsebene: Rektorats-/Präsidiumsmitglieder</a:t>
            </a:r>
          </a:p>
          <a:p>
            <a:pPr lvl="1"/>
            <a:r>
              <a:rPr lang="de-DE" dirty="0"/>
              <a:t>Operative Ebene: Arbeitskreise, Ausschüsse, Kommissionen</a:t>
            </a:r>
          </a:p>
          <a:p>
            <a:pPr lvl="1"/>
            <a:r>
              <a:rPr lang="de-DE" dirty="0"/>
              <a:t>Geschäftsstelle</a:t>
            </a:r>
          </a:p>
          <a:p>
            <a:pPr lvl="1"/>
            <a:r>
              <a:rPr lang="de-DE" dirty="0"/>
              <a:t>Beiräte: Beratung, Interessenvertretung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65852FB-A9E3-4C1D-ABC5-9EC1DD929CD1}"/>
              </a:ext>
            </a:extLst>
          </p:cNvPr>
          <p:cNvSpPr txBox="1"/>
          <p:nvPr/>
        </p:nvSpPr>
        <p:spPr>
          <a:xfrm rot="5400000">
            <a:off x="8456233" y="2212274"/>
            <a:ext cx="594804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de-DE" sz="1100" dirty="0">
                <a:solidFill>
                  <a:srgbClr val="646464"/>
                </a:solidFill>
              </a:rPr>
              <a:t>Winde, M., Wagner, N., Nieveler, S., </a:t>
            </a:r>
            <a:r>
              <a:rPr lang="de-DE" sz="1100" dirty="0" err="1">
                <a:solidFill>
                  <a:srgbClr val="646464"/>
                </a:solidFill>
              </a:rPr>
              <a:t>Dauchert</a:t>
            </a:r>
            <a:r>
              <a:rPr lang="de-DE" sz="1100" dirty="0">
                <a:solidFill>
                  <a:srgbClr val="646464"/>
                </a:solidFill>
              </a:rPr>
              <a:t>, A., &amp; </a:t>
            </a:r>
            <a:r>
              <a:rPr lang="de-DE" sz="1100" dirty="0" err="1">
                <a:solidFill>
                  <a:srgbClr val="646464"/>
                </a:solidFill>
              </a:rPr>
              <a:t>Kleimann</a:t>
            </a:r>
            <a:r>
              <a:rPr lang="de-DE" sz="1100" dirty="0">
                <a:solidFill>
                  <a:srgbClr val="646464"/>
                </a:solidFill>
              </a:rPr>
              <a:t>, B. (2019). </a:t>
            </a:r>
            <a:r>
              <a:rPr lang="de-DE" sz="1100" i="1" dirty="0" err="1">
                <a:solidFill>
                  <a:srgbClr val="646464"/>
                </a:solidFill>
              </a:rPr>
              <a:t>Kooperationsgovernance</a:t>
            </a:r>
            <a:r>
              <a:rPr lang="de-DE" sz="1100" dirty="0">
                <a:solidFill>
                  <a:srgbClr val="646464"/>
                </a:solidFill>
              </a:rPr>
              <a:t> (Future Lab Diskussionspapier Nr. 1). Stifterverband für die Deutsche Wissenschaft e.V. </a:t>
            </a:r>
          </a:p>
          <a:p>
            <a:pPr>
              <a:spcAft>
                <a:spcPts val="300"/>
              </a:spcAft>
            </a:pPr>
            <a:r>
              <a:rPr lang="de-DE" sz="1100" dirty="0">
                <a:solidFill>
                  <a:srgbClr val="646464"/>
                </a:solidFill>
              </a:rPr>
              <a:t>Wagner, N., Nieveler, S., &amp; Kessler, M. S. (2020). </a:t>
            </a:r>
            <a:r>
              <a:rPr lang="de-DE" sz="1100" i="1" dirty="0">
                <a:solidFill>
                  <a:srgbClr val="646464"/>
                </a:solidFill>
              </a:rPr>
              <a:t>Clever konfigurieren: Hochschulkooperationen die geeignete Form geben</a:t>
            </a:r>
            <a:r>
              <a:rPr lang="de-DE" sz="1100" dirty="0">
                <a:solidFill>
                  <a:srgbClr val="646464"/>
                </a:solidFill>
              </a:rPr>
              <a:t> (Future Lab Diskussionspapier Nr. 3). Stifterverband für die Deutsche Wissenschaft e.V.</a:t>
            </a:r>
          </a:p>
          <a:p>
            <a:pPr>
              <a:spcAft>
                <a:spcPts val="300"/>
              </a:spcAft>
            </a:pPr>
            <a:r>
              <a:rPr lang="de-DE" sz="1100" dirty="0">
                <a:solidFill>
                  <a:srgbClr val="646464"/>
                </a:solidFill>
              </a:rPr>
              <a:t>Bosse, E., &amp; </a:t>
            </a:r>
            <a:r>
              <a:rPr lang="de-DE" sz="1100" dirty="0" err="1">
                <a:solidFill>
                  <a:srgbClr val="646464"/>
                </a:solidFill>
              </a:rPr>
              <a:t>Würmseer</a:t>
            </a:r>
            <a:r>
              <a:rPr lang="de-DE" sz="1100" dirty="0">
                <a:solidFill>
                  <a:srgbClr val="646464"/>
                </a:solidFill>
              </a:rPr>
              <a:t>, G. (2020). </a:t>
            </a:r>
            <a:r>
              <a:rPr lang="de-DE" sz="1100" i="1" dirty="0">
                <a:solidFill>
                  <a:srgbClr val="646464"/>
                </a:solidFill>
              </a:rPr>
              <a:t>Hochschulverbünde. Ein aktueller Überblick zu Rahmenbedingungen, Organisation, Herausforderungen und Erfolgsfaktoren lehrbezogener Zusammenarbeit</a:t>
            </a:r>
            <a:r>
              <a:rPr lang="de-DE" sz="1100" dirty="0">
                <a:solidFill>
                  <a:srgbClr val="646464"/>
                </a:solidFill>
              </a:rPr>
              <a:t> (HIS-HE: Medium Nr. 4). HIS-Institut für Hochschulentwicklung e. V. </a:t>
            </a:r>
            <a:endParaRPr lang="de-DE" sz="1100" dirty="0">
              <a:solidFill>
                <a:srgbClr val="646464"/>
              </a:solidFill>
              <a:effectLst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52F0DD8-FDDC-47E0-86E2-FD59AD0B3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26.11.2021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8150B4C-CDB1-4B00-9605-822899F2F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Hochschulnetzwerk Digitalisierung der Lehre Baden-Württemberg (HND-BW)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5EF2DDD-9BF4-4B00-9ECD-2489A95E0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Think Tank Kooperationen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287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004879-ED13-4C18-9FA4-2C211EE25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634" y="889719"/>
            <a:ext cx="1657931" cy="577081"/>
          </a:xfrm>
        </p:spPr>
        <p:txBody>
          <a:bodyPr/>
          <a:lstStyle/>
          <a:p>
            <a:r>
              <a:rPr lang="de-DE" dirty="0"/>
              <a:t>Motive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75890A-B8EA-428B-A86C-08E151E68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05827" cy="3417494"/>
          </a:xfrm>
        </p:spPr>
        <p:txBody>
          <a:bodyPr>
            <a:noAutofit/>
          </a:bodyPr>
          <a:lstStyle/>
          <a:p>
            <a:r>
              <a:rPr lang="de-DE" b="1" dirty="0"/>
              <a:t>Grundmotive </a:t>
            </a:r>
          </a:p>
          <a:p>
            <a:pPr lvl="1"/>
            <a:r>
              <a:rPr lang="de-DE" dirty="0"/>
              <a:t>Zugang zu Ressourcen, Kostenvorteile, Leistungseffizienz</a:t>
            </a:r>
          </a:p>
          <a:p>
            <a:pPr lvl="1"/>
            <a:r>
              <a:rPr lang="de-DE" dirty="0"/>
              <a:t>Vermeidung redundanter Strukturen, Synergiegewinne</a:t>
            </a:r>
          </a:p>
          <a:p>
            <a:r>
              <a:rPr lang="de-DE" b="1" dirty="0"/>
              <a:t>Auslöser </a:t>
            </a:r>
          </a:p>
          <a:p>
            <a:pPr lvl="1"/>
            <a:r>
              <a:rPr lang="de-DE" dirty="0"/>
              <a:t>Wahrgenommene „Bedrohung von außen“</a:t>
            </a:r>
          </a:p>
          <a:p>
            <a:pPr lvl="1"/>
            <a:r>
              <a:rPr lang="de-DE" dirty="0"/>
              <a:t>Komplexe externe Entwicklungen führen zur Überzeugung, dass Herausforderungen nicht von einer einzelnen Hochschule zu bewältigen sind</a:t>
            </a:r>
          </a:p>
          <a:p>
            <a:r>
              <a:rPr lang="de-DE" b="1" dirty="0"/>
              <a:t>Impulsgeber*innen</a:t>
            </a:r>
          </a:p>
          <a:p>
            <a:pPr lvl="1"/>
            <a:r>
              <a:rPr lang="de-DE" dirty="0"/>
              <a:t>Hochschulintern: Wissenschaftler*innen, Akteur*innen aus Verwaltung &amp; Präsidium</a:t>
            </a:r>
          </a:p>
          <a:p>
            <a:pPr lvl="1"/>
            <a:r>
              <a:rPr lang="de-DE" dirty="0"/>
              <a:t>Hochschulextern: Strategische landes- und bundespolitische Vorgaben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EF31F7D-1F89-4CB0-9821-52065E32379F}"/>
              </a:ext>
            </a:extLst>
          </p:cNvPr>
          <p:cNvSpPr txBox="1"/>
          <p:nvPr/>
        </p:nvSpPr>
        <p:spPr>
          <a:xfrm rot="5400000">
            <a:off x="8508466" y="2260068"/>
            <a:ext cx="5943601" cy="1423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de-DE" sz="1200" dirty="0">
                <a:solidFill>
                  <a:srgbClr val="646464"/>
                </a:solidFill>
                <a:effectLst/>
              </a:rPr>
              <a:t>Ladwig, Tina/Arndt, Christiane (2021): Landeshochschulverbünde in der digitalen Hochschulbildung. Ziele, Leitideen, Synergiepotenziale. In: Hochschulforum Digitalisierung (Hrsg.): Digitalisierung in Studium und Lehre gemeinsam gestalten: Innovative Formate, Strategien und Netzwerke. Wiesbaden: Springer Fachmedien Wiesbaden, S. 105–123.</a:t>
            </a:r>
          </a:p>
          <a:p>
            <a:r>
              <a:rPr lang="de-DE" sz="1200" dirty="0">
                <a:solidFill>
                  <a:srgbClr val="646464"/>
                </a:solidFill>
              </a:rPr>
              <a:t>Winde, M., Wagner, N., Nieveler, S., </a:t>
            </a:r>
            <a:r>
              <a:rPr lang="de-DE" sz="1200" dirty="0" err="1">
                <a:solidFill>
                  <a:srgbClr val="646464"/>
                </a:solidFill>
              </a:rPr>
              <a:t>Dauchert</a:t>
            </a:r>
            <a:r>
              <a:rPr lang="de-DE" sz="1200" dirty="0">
                <a:solidFill>
                  <a:srgbClr val="646464"/>
                </a:solidFill>
              </a:rPr>
              <a:t>, A., &amp; </a:t>
            </a:r>
            <a:r>
              <a:rPr lang="de-DE" sz="1200" dirty="0" err="1">
                <a:solidFill>
                  <a:srgbClr val="646464"/>
                </a:solidFill>
              </a:rPr>
              <a:t>Kleimann</a:t>
            </a:r>
            <a:r>
              <a:rPr lang="de-DE" sz="1200" dirty="0">
                <a:solidFill>
                  <a:srgbClr val="646464"/>
                </a:solidFill>
              </a:rPr>
              <a:t>, B. (2019). </a:t>
            </a:r>
            <a:r>
              <a:rPr lang="de-DE" sz="1200" i="1" dirty="0" err="1">
                <a:solidFill>
                  <a:srgbClr val="646464"/>
                </a:solidFill>
              </a:rPr>
              <a:t>Kooperationsgovernance</a:t>
            </a:r>
            <a:r>
              <a:rPr lang="de-DE" sz="1200" dirty="0">
                <a:solidFill>
                  <a:srgbClr val="646464"/>
                </a:solidFill>
              </a:rPr>
              <a:t> (Future Lab Diskussionspapier Nr. 1). Stifterverband für die Deutsche Wissenschaft e.V. 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E38EB499-BF61-4A79-BCD7-54C3B93F4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26.11.2021</a:t>
            </a:r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F322DC91-B0C2-4319-8879-4CD5D5580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Hochschulnetzwerk Digitalisierung der Lehre Baden-Württemberg (HND-BW)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2E60A71E-72FA-4A28-89CC-FDD7A19D3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Think Tank Kooperationen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355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le 11">
            <a:extLst>
              <a:ext uri="{FF2B5EF4-FFF2-40B4-BE49-F238E27FC236}">
                <a16:creationId xmlns:a16="http://schemas.microsoft.com/office/drawing/2014/main" id="{A0D5B6AA-B2BB-426F-9F11-538AE0FF8A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204017"/>
              </p:ext>
            </p:extLst>
          </p:nvPr>
        </p:nvGraphicFramePr>
        <p:xfrm>
          <a:off x="0" y="1466801"/>
          <a:ext cx="10876256" cy="141403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438128">
                  <a:extLst>
                    <a:ext uri="{9D8B030D-6E8A-4147-A177-3AD203B41FA5}">
                      <a16:colId xmlns:a16="http://schemas.microsoft.com/office/drawing/2014/main" val="608416401"/>
                    </a:ext>
                  </a:extLst>
                </a:gridCol>
                <a:gridCol w="5438128">
                  <a:extLst>
                    <a:ext uri="{9D8B030D-6E8A-4147-A177-3AD203B41FA5}">
                      <a16:colId xmlns:a16="http://schemas.microsoft.com/office/drawing/2014/main" val="1772486314"/>
                    </a:ext>
                  </a:extLst>
                </a:gridCol>
              </a:tblGrid>
              <a:tr h="3743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E8DC1F"/>
                        </a:buClr>
                        <a:buSzTx/>
                        <a:buFont typeface="Wingdings 3" panose="05040102010807070707" pitchFamily="18" charset="2"/>
                        <a:buChar char=""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Eigeninteressen vs. Gemeinsame Ziele</a:t>
                      </a:r>
                    </a:p>
                  </a:txBody>
                  <a:tcPr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0" lvl="2" indent="-2286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"/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839084"/>
                  </a:ext>
                </a:extLst>
              </a:tr>
              <a:tr h="1039702">
                <a:tc>
                  <a:txBody>
                    <a:bodyPr/>
                    <a:lstStyle/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Koordinierungsaufwand für Absprachen und Abstimmungsprozesse</a:t>
                      </a:r>
                    </a:p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Erklärungsbedarf institutioneller Selbstverständlichkeiten und Routinen</a:t>
                      </a:r>
                    </a:p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Ressourcen für (IT-)Infrastrukturen und Rahmenbedingungen </a:t>
                      </a:r>
                    </a:p>
                  </a:txBody>
                  <a:tcP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(Transparente) Zielidentität</a:t>
                      </a:r>
                      <a:endParaRPr kumimoji="0" lang="de-DE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B4B4B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zielgerichtete (interne und externe) Kommunikation </a:t>
                      </a:r>
                    </a:p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Gemeinsam aufgebaute Infrastrukturen</a:t>
                      </a:r>
                    </a:p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Erfolgreich etablierte Kooperationsaktivitäten</a:t>
                      </a:r>
                    </a:p>
                  </a:txBody>
                  <a:tcP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071450"/>
                  </a:ext>
                </a:extLst>
              </a:tr>
            </a:tbl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FB20F8AA-A0E1-40BD-8D55-EDED5356C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633" y="889719"/>
            <a:ext cx="7176430" cy="577081"/>
          </a:xfrm>
        </p:spPr>
        <p:txBody>
          <a:bodyPr/>
          <a:lstStyle/>
          <a:p>
            <a:r>
              <a:rPr lang="de-DE" dirty="0"/>
              <a:t>Herausforderungen &amp; Erfolgsfaktoren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0ABAB6D-9D0D-45F5-8F1C-5EB14A7864C4}"/>
              </a:ext>
            </a:extLst>
          </p:cNvPr>
          <p:cNvSpPr txBox="1"/>
          <p:nvPr/>
        </p:nvSpPr>
        <p:spPr>
          <a:xfrm rot="5400000">
            <a:off x="8560108" y="2316146"/>
            <a:ext cx="5948039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de-DE" sz="1100" dirty="0">
                <a:solidFill>
                  <a:srgbClr val="646464"/>
                </a:solidFill>
              </a:rPr>
              <a:t>Arndt, Christiane, Tina Ladwig, Stefanie Trümper, und Sönke </a:t>
            </a:r>
            <a:r>
              <a:rPr lang="de-DE" sz="1100" dirty="0" err="1">
                <a:solidFill>
                  <a:srgbClr val="646464"/>
                </a:solidFill>
              </a:rPr>
              <a:t>Knutzen</a:t>
            </a:r>
            <a:r>
              <a:rPr lang="de-DE" sz="1100" dirty="0">
                <a:solidFill>
                  <a:srgbClr val="646464"/>
                </a:solidFill>
              </a:rPr>
              <a:t>. </a:t>
            </a:r>
            <a:r>
              <a:rPr lang="de-DE" sz="1100" i="1" dirty="0">
                <a:solidFill>
                  <a:srgbClr val="646464"/>
                </a:solidFill>
              </a:rPr>
              <a:t>„Digitale Hochschulbildungskonzepte – Hochschulverbünde – Fachdisziplinen. Multidirektionale Transferprozesse als Übersetzungs- und Schnittstellenaufgabe“</a:t>
            </a:r>
            <a:r>
              <a:rPr lang="de-DE" sz="1100" dirty="0">
                <a:solidFill>
                  <a:srgbClr val="646464"/>
                </a:solidFill>
              </a:rPr>
              <a:t>. </a:t>
            </a:r>
            <a:r>
              <a:rPr lang="de-DE" sz="1100" dirty="0" err="1">
                <a:solidFill>
                  <a:srgbClr val="646464"/>
                </a:solidFill>
              </a:rPr>
              <a:t>Bridging</a:t>
            </a:r>
            <a:r>
              <a:rPr lang="de-DE" sz="1100" dirty="0">
                <a:solidFill>
                  <a:srgbClr val="646464"/>
                </a:solidFill>
              </a:rPr>
              <a:t>. Hamburg: Technische Universität Hamburg, 2021.</a:t>
            </a:r>
          </a:p>
          <a:p>
            <a:r>
              <a:rPr lang="de-DE" sz="1100" dirty="0">
                <a:solidFill>
                  <a:srgbClr val="646464"/>
                </a:solidFill>
              </a:rPr>
              <a:t>Bosse, E., &amp; </a:t>
            </a:r>
            <a:r>
              <a:rPr lang="de-DE" sz="1100" dirty="0" err="1">
                <a:solidFill>
                  <a:srgbClr val="646464"/>
                </a:solidFill>
              </a:rPr>
              <a:t>Würmseer</a:t>
            </a:r>
            <a:r>
              <a:rPr lang="de-DE" sz="1100" dirty="0">
                <a:solidFill>
                  <a:srgbClr val="646464"/>
                </a:solidFill>
              </a:rPr>
              <a:t>, G. (2020). </a:t>
            </a:r>
            <a:r>
              <a:rPr lang="de-DE" sz="1100" i="1" dirty="0">
                <a:solidFill>
                  <a:srgbClr val="646464"/>
                </a:solidFill>
              </a:rPr>
              <a:t>Hochschulverbünde. Ein aktueller Überblick zu Rahmenbedingungen, Organisation, Herausforderungen und Erfolgsfaktoren lehrbezogener Zusammenarbeit</a:t>
            </a:r>
            <a:r>
              <a:rPr lang="de-DE" sz="1100" dirty="0">
                <a:solidFill>
                  <a:srgbClr val="646464"/>
                </a:solidFill>
              </a:rPr>
              <a:t> (HIS-HE: Medium Nr. 4). HIS-Institut für Hochschulentwicklung e. V. </a:t>
            </a:r>
            <a:endParaRPr lang="de-DE" sz="1100" dirty="0">
              <a:solidFill>
                <a:srgbClr val="646464"/>
              </a:solidFill>
              <a:effectLst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E8BC7D5-B558-4397-A94E-5087CFD69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26.11.2021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4AEA02-68A1-4DBE-8CAF-2B4811157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Hochschulnetzwerk Digitalisierung der Lehre Baden-Württemberg (HND-BW)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DDDBDDC-1040-4459-A769-4B28412E7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Think Tank Kooperationen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255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le 11">
            <a:extLst>
              <a:ext uri="{FF2B5EF4-FFF2-40B4-BE49-F238E27FC236}">
                <a16:creationId xmlns:a16="http://schemas.microsoft.com/office/drawing/2014/main" id="{A0D5B6AA-B2BB-426F-9F11-538AE0FF8A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151900"/>
              </p:ext>
            </p:extLst>
          </p:nvPr>
        </p:nvGraphicFramePr>
        <p:xfrm>
          <a:off x="0" y="1466801"/>
          <a:ext cx="10876256" cy="306720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438128">
                  <a:extLst>
                    <a:ext uri="{9D8B030D-6E8A-4147-A177-3AD203B41FA5}">
                      <a16:colId xmlns:a16="http://schemas.microsoft.com/office/drawing/2014/main" val="608416401"/>
                    </a:ext>
                  </a:extLst>
                </a:gridCol>
                <a:gridCol w="5438128">
                  <a:extLst>
                    <a:ext uri="{9D8B030D-6E8A-4147-A177-3AD203B41FA5}">
                      <a16:colId xmlns:a16="http://schemas.microsoft.com/office/drawing/2014/main" val="1772486314"/>
                    </a:ext>
                  </a:extLst>
                </a:gridCol>
              </a:tblGrid>
              <a:tr h="3743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E8DC1F"/>
                        </a:buClr>
                        <a:buSzTx/>
                        <a:buFont typeface="Wingdings 3" panose="05040102010807070707" pitchFamily="18" charset="2"/>
                        <a:buChar char=""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Eigeninteressen vs. Gemeinsame Ziele</a:t>
                      </a:r>
                    </a:p>
                  </a:txBody>
                  <a:tcPr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0" lvl="2" indent="-2286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"/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839084"/>
                  </a:ext>
                </a:extLst>
              </a:tr>
              <a:tr h="1039702">
                <a:tc>
                  <a:txBody>
                    <a:bodyPr/>
                    <a:lstStyle/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Koordinierungsaufwand für Absprachen und Abstimmungsprozesse</a:t>
                      </a:r>
                    </a:p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Erklärungsbedarf institutioneller Selbstverständlichkeiten und Routinen</a:t>
                      </a:r>
                    </a:p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Ressourcen für (IT-)Infrastrukturen und Rahmenbedingungen </a:t>
                      </a:r>
                    </a:p>
                  </a:txBody>
                  <a:tcP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(Transparente) Zielidentität</a:t>
                      </a:r>
                      <a:endParaRPr kumimoji="0" lang="de-DE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B4B4B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zielgerichtete (interne und externe) Kommunikation </a:t>
                      </a:r>
                    </a:p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Gemeinsam aufgebaute Infrastrukturen</a:t>
                      </a:r>
                    </a:p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Erfolgreich etablierte Kooperationsaktivitäten</a:t>
                      </a:r>
                    </a:p>
                  </a:txBody>
                  <a:tcP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071450"/>
                  </a:ext>
                </a:extLst>
              </a:tr>
              <a:tr h="3743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E8DC1F"/>
                        </a:buClr>
                        <a:buSzTx/>
                        <a:buFont typeface="Wingdings 3" panose="05040102010807070707" pitchFamily="18" charset="2"/>
                        <a:buChar char=""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Konkurrenz vs. Kooperation</a:t>
                      </a:r>
                    </a:p>
                  </a:txBody>
                  <a:tcP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055619"/>
                  </a:ext>
                </a:extLst>
              </a:tr>
              <a:tr h="1278836">
                <a:tc>
                  <a:txBody>
                    <a:bodyPr/>
                    <a:lstStyle/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eigene Profilbildung vs. Entwicklung von Gemeinsamkeiten auf strategischer Ebene</a:t>
                      </a:r>
                    </a:p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Zusammenarbeit auf Augenhöhe vs. Konkurrenz</a:t>
                      </a:r>
                    </a:p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Wettbewerb um Studierende, Wirtschaftspartner*innen, Grundfinanzierung, Drittmittel, Räumlichkeiten, etc. </a:t>
                      </a:r>
                      <a:endParaRPr kumimoji="0" lang="de-DE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B4B4B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strukturelle und kulturelle Ähnlichkeit</a:t>
                      </a:r>
                    </a:p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Wahrung der hochschuleigenen Autonomie</a:t>
                      </a:r>
                    </a:p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Vertrauen, Akzeptanz der Eigenheiten und wechselseitige Nachsicht</a:t>
                      </a:r>
                      <a:endParaRPr kumimoji="0" lang="de-DE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B4B4B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2438" marR="0" lvl="1" indent="-277813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B"/>
                        </a:buClr>
                        <a:buSzPct val="75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de-DE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uLnTx/>
                          <a:uFillTx/>
                        </a:rPr>
                        <a:t>Realisierte Mehrwerte der Zusammenarbeit, sichtbare Erfolge</a:t>
                      </a:r>
                    </a:p>
                  </a:txBody>
                  <a:tcP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652306"/>
                  </a:ext>
                </a:extLst>
              </a:tr>
            </a:tbl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FB20F8AA-A0E1-40BD-8D55-EDED5356C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633" y="889719"/>
            <a:ext cx="7176430" cy="577081"/>
          </a:xfrm>
        </p:spPr>
        <p:txBody>
          <a:bodyPr/>
          <a:lstStyle/>
          <a:p>
            <a:r>
              <a:rPr lang="de-DE" dirty="0"/>
              <a:t>Herausforderungen &amp; Erfolgsfaktoren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0ABAB6D-9D0D-45F5-8F1C-5EB14A7864C4}"/>
              </a:ext>
            </a:extLst>
          </p:cNvPr>
          <p:cNvSpPr txBox="1"/>
          <p:nvPr/>
        </p:nvSpPr>
        <p:spPr>
          <a:xfrm rot="5400000">
            <a:off x="8560108" y="2316146"/>
            <a:ext cx="5948039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de-DE" sz="1100" dirty="0">
                <a:solidFill>
                  <a:srgbClr val="646464"/>
                </a:solidFill>
              </a:rPr>
              <a:t>Arndt, Christiane, Tina Ladwig, Stefanie Trümper, und Sönke </a:t>
            </a:r>
            <a:r>
              <a:rPr lang="de-DE" sz="1100" dirty="0" err="1">
                <a:solidFill>
                  <a:srgbClr val="646464"/>
                </a:solidFill>
              </a:rPr>
              <a:t>Knutzen</a:t>
            </a:r>
            <a:r>
              <a:rPr lang="de-DE" sz="1100" dirty="0">
                <a:solidFill>
                  <a:srgbClr val="646464"/>
                </a:solidFill>
              </a:rPr>
              <a:t>. </a:t>
            </a:r>
            <a:r>
              <a:rPr lang="de-DE" sz="1100" i="1" dirty="0">
                <a:solidFill>
                  <a:srgbClr val="646464"/>
                </a:solidFill>
              </a:rPr>
              <a:t>„Digitale Hochschulbildungskonzepte – Hochschulverbünde – Fachdisziplinen. Multidirektionale Transferprozesse als Übersetzungs- und Schnittstellenaufgabe“</a:t>
            </a:r>
            <a:r>
              <a:rPr lang="de-DE" sz="1100" dirty="0">
                <a:solidFill>
                  <a:srgbClr val="646464"/>
                </a:solidFill>
              </a:rPr>
              <a:t>. </a:t>
            </a:r>
            <a:r>
              <a:rPr lang="de-DE" sz="1100" dirty="0" err="1">
                <a:solidFill>
                  <a:srgbClr val="646464"/>
                </a:solidFill>
              </a:rPr>
              <a:t>Bridging</a:t>
            </a:r>
            <a:r>
              <a:rPr lang="de-DE" sz="1100" dirty="0">
                <a:solidFill>
                  <a:srgbClr val="646464"/>
                </a:solidFill>
              </a:rPr>
              <a:t>. Hamburg: Technische Universität Hamburg, 2021.</a:t>
            </a:r>
          </a:p>
          <a:p>
            <a:r>
              <a:rPr lang="de-DE" sz="1100" dirty="0">
                <a:solidFill>
                  <a:srgbClr val="646464"/>
                </a:solidFill>
              </a:rPr>
              <a:t>Bosse, E., &amp; </a:t>
            </a:r>
            <a:r>
              <a:rPr lang="de-DE" sz="1100" dirty="0" err="1">
                <a:solidFill>
                  <a:srgbClr val="646464"/>
                </a:solidFill>
              </a:rPr>
              <a:t>Würmseer</a:t>
            </a:r>
            <a:r>
              <a:rPr lang="de-DE" sz="1100" dirty="0">
                <a:solidFill>
                  <a:srgbClr val="646464"/>
                </a:solidFill>
              </a:rPr>
              <a:t>, G. (2020). </a:t>
            </a:r>
            <a:r>
              <a:rPr lang="de-DE" sz="1100" i="1" dirty="0">
                <a:solidFill>
                  <a:srgbClr val="646464"/>
                </a:solidFill>
              </a:rPr>
              <a:t>Hochschulverbünde. Ein aktueller Überblick zu Rahmenbedingungen, Organisation, Herausforderungen und Erfolgsfaktoren lehrbezogener Zusammenarbeit</a:t>
            </a:r>
            <a:r>
              <a:rPr lang="de-DE" sz="1100" dirty="0">
                <a:solidFill>
                  <a:srgbClr val="646464"/>
                </a:solidFill>
              </a:rPr>
              <a:t> (HIS-HE: Medium Nr. 4). HIS-Institut für Hochschulentwicklung e. V. </a:t>
            </a:r>
            <a:endParaRPr lang="de-DE" sz="1100" dirty="0">
              <a:solidFill>
                <a:srgbClr val="646464"/>
              </a:solidFill>
              <a:effectLst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E8BC7D5-B558-4397-A94E-5087CFD69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26.11.2021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4AEA02-68A1-4DBE-8CAF-2B4811157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Hochschulnetzwerk Digitalisierung der Lehre Baden-Württemberg (HND-BW)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DDDBDDC-1040-4459-A769-4B28412E7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Think Tank Kooperationen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144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2634</Words>
  <Application>Microsoft Office PowerPoint</Application>
  <PresentationFormat>Breitbild</PresentationFormat>
  <Paragraphs>315</Paragraphs>
  <Slides>14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2" baseType="lpstr">
      <vt:lpstr>Abadi</vt:lpstr>
      <vt:lpstr>Arial</vt:lpstr>
      <vt:lpstr>Calibri</vt:lpstr>
      <vt:lpstr>Symbol</vt:lpstr>
      <vt:lpstr>Times New Roman</vt:lpstr>
      <vt:lpstr>Wingdings</vt:lpstr>
      <vt:lpstr>Wingdings 3</vt:lpstr>
      <vt:lpstr>Office</vt:lpstr>
      <vt:lpstr>Netzwerke, Kooperationen &amp; Verbünde im Hochschulkontext</vt:lpstr>
      <vt:lpstr>Studien</vt:lpstr>
      <vt:lpstr>Begriffe</vt:lpstr>
      <vt:lpstr>Größe &amp; Zusammensetzung</vt:lpstr>
      <vt:lpstr>Ziele &amp; Domänen</vt:lpstr>
      <vt:lpstr>Governance</vt:lpstr>
      <vt:lpstr>Motive</vt:lpstr>
      <vt:lpstr>Herausforderungen &amp; Erfolgsfaktoren</vt:lpstr>
      <vt:lpstr>Herausforderungen &amp; Erfolgsfaktoren</vt:lpstr>
      <vt:lpstr>Herausforderungen &amp; Erfolgsfaktoren</vt:lpstr>
      <vt:lpstr>Leitideen</vt:lpstr>
      <vt:lpstr>Hochschulnetzwerk Digitalisierung der Lehre</vt:lpstr>
      <vt:lpstr>Genese &amp; Struktur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nw</dc:creator>
  <cp:lastModifiedBy>M Bandtel</cp:lastModifiedBy>
  <cp:revision>481</cp:revision>
  <cp:lastPrinted>2021-11-25T09:11:41Z</cp:lastPrinted>
  <dcterms:created xsi:type="dcterms:W3CDTF">2019-07-08T15:49:29Z</dcterms:created>
  <dcterms:modified xsi:type="dcterms:W3CDTF">2021-11-26T12:35:05Z</dcterms:modified>
</cp:coreProperties>
</file>