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317" r:id="rId2"/>
    <p:sldId id="485" r:id="rId3"/>
    <p:sldId id="490" r:id="rId4"/>
    <p:sldId id="488" r:id="rId5"/>
    <p:sldId id="386" r:id="rId6"/>
    <p:sldId id="489" r:id="rId7"/>
    <p:sldId id="487" r:id="rId8"/>
    <p:sldId id="498" r:id="rId9"/>
    <p:sldId id="499" r:id="rId10"/>
    <p:sldId id="492" r:id="rId11"/>
    <p:sldId id="351" r:id="rId12"/>
    <p:sldId id="491" r:id="rId13"/>
    <p:sldId id="500" r:id="rId14"/>
    <p:sldId id="496" r:id="rId15"/>
    <p:sldId id="332" r:id="rId16"/>
  </p:sldIdLst>
  <p:sldSz cx="12192000" cy="6858000"/>
  <p:notesSz cx="6769100" cy="9906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464"/>
    <a:srgbClr val="4B4B4B"/>
    <a:srgbClr val="E8DC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8" autoAdjust="0"/>
    <p:restoredTop sz="68041" autoAdjust="0"/>
  </p:normalViewPr>
  <p:slideViewPr>
    <p:cSldViewPr snapToGrid="0">
      <p:cViewPr varScale="1">
        <p:scale>
          <a:sx n="76" d="100"/>
          <a:sy n="76" d="100"/>
        </p:scale>
        <p:origin x="1584" y="84"/>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480C544F-EE4C-4494-942F-0A2153089491}"/>
              </a:ext>
            </a:extLst>
          </p:cNvPr>
          <p:cNvSpPr>
            <a:spLocks noGrp="1"/>
          </p:cNvSpPr>
          <p:nvPr>
            <p:ph type="hdr" sz="quarter"/>
          </p:nvPr>
        </p:nvSpPr>
        <p:spPr>
          <a:xfrm>
            <a:off x="0" y="0"/>
            <a:ext cx="2933700" cy="496888"/>
          </a:xfrm>
          <a:prstGeom prst="rect">
            <a:avLst/>
          </a:prstGeom>
        </p:spPr>
        <p:txBody>
          <a:bodyPr vert="horz" lIns="91440" tIns="45720" rIns="91440" bIns="45720" rtlCol="0"/>
          <a:lstStyle>
            <a:lvl1pPr algn="l">
              <a:defRPr sz="1200"/>
            </a:lvl1pPr>
          </a:lstStyle>
          <a:p>
            <a:r>
              <a:rPr lang="de-DE"/>
              <a:t>Follow-Up Think Tank Kooperationen</a:t>
            </a:r>
          </a:p>
        </p:txBody>
      </p:sp>
      <p:sp>
        <p:nvSpPr>
          <p:cNvPr id="3" name="Datumsplatzhalter 2">
            <a:extLst>
              <a:ext uri="{FF2B5EF4-FFF2-40B4-BE49-F238E27FC236}">
                <a16:creationId xmlns:a16="http://schemas.microsoft.com/office/drawing/2014/main" id="{1A111CD7-CFE7-4686-8766-8F84B9F511AB}"/>
              </a:ext>
            </a:extLst>
          </p:cNvPr>
          <p:cNvSpPr>
            <a:spLocks noGrp="1"/>
          </p:cNvSpPr>
          <p:nvPr>
            <p:ph type="dt" sz="quarter" idx="1"/>
          </p:nvPr>
        </p:nvSpPr>
        <p:spPr>
          <a:xfrm>
            <a:off x="3833813" y="0"/>
            <a:ext cx="2933700" cy="496888"/>
          </a:xfrm>
          <a:prstGeom prst="rect">
            <a:avLst/>
          </a:prstGeom>
        </p:spPr>
        <p:txBody>
          <a:bodyPr vert="horz" lIns="91440" tIns="45720" rIns="91440" bIns="45720" rtlCol="0"/>
          <a:lstStyle>
            <a:lvl1pPr algn="r">
              <a:defRPr sz="1200"/>
            </a:lvl1pPr>
          </a:lstStyle>
          <a:p>
            <a:r>
              <a:rPr lang="de-DE"/>
              <a:t>26.11.2021</a:t>
            </a:r>
          </a:p>
        </p:txBody>
      </p:sp>
      <p:sp>
        <p:nvSpPr>
          <p:cNvPr id="4" name="Fußzeilenplatzhalter 3">
            <a:extLst>
              <a:ext uri="{FF2B5EF4-FFF2-40B4-BE49-F238E27FC236}">
                <a16:creationId xmlns:a16="http://schemas.microsoft.com/office/drawing/2014/main" id="{E10DC9A1-775F-4B32-AC06-C5CF02C8A3B4}"/>
              </a:ext>
            </a:extLst>
          </p:cNvPr>
          <p:cNvSpPr>
            <a:spLocks noGrp="1"/>
          </p:cNvSpPr>
          <p:nvPr>
            <p:ph type="ftr" sz="quarter" idx="2"/>
          </p:nvPr>
        </p:nvSpPr>
        <p:spPr>
          <a:xfrm>
            <a:off x="0" y="9409113"/>
            <a:ext cx="2933700" cy="4968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334FFD0-6F87-4CB3-9672-FB66BA3DBFD7}"/>
              </a:ext>
            </a:extLst>
          </p:cNvPr>
          <p:cNvSpPr>
            <a:spLocks noGrp="1"/>
          </p:cNvSpPr>
          <p:nvPr>
            <p:ph type="sldNum" sz="quarter" idx="3"/>
          </p:nvPr>
        </p:nvSpPr>
        <p:spPr>
          <a:xfrm>
            <a:off x="3833813" y="9409113"/>
            <a:ext cx="2933700" cy="496887"/>
          </a:xfrm>
          <a:prstGeom prst="rect">
            <a:avLst/>
          </a:prstGeom>
        </p:spPr>
        <p:txBody>
          <a:bodyPr vert="horz" lIns="91440" tIns="45720" rIns="91440" bIns="45720" rtlCol="0" anchor="b"/>
          <a:lstStyle>
            <a:lvl1pPr algn="r">
              <a:defRPr sz="1200"/>
            </a:lvl1pPr>
          </a:lstStyle>
          <a:p>
            <a:fld id="{4CA9AEF4-3681-4F02-981D-2433FEECCB6F}" type="slidenum">
              <a:rPr lang="de-DE" smtClean="0"/>
              <a:t>‹Nr.›</a:t>
            </a:fld>
            <a:endParaRPr lang="de-DE"/>
          </a:p>
        </p:txBody>
      </p:sp>
    </p:spTree>
    <p:extLst>
      <p:ext uri="{BB962C8B-B14F-4D97-AF65-F5344CB8AC3E}">
        <p14:creationId xmlns:p14="http://schemas.microsoft.com/office/powerpoint/2010/main" val="1625234805"/>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33700" cy="496888"/>
          </a:xfrm>
          <a:prstGeom prst="rect">
            <a:avLst/>
          </a:prstGeom>
        </p:spPr>
        <p:txBody>
          <a:bodyPr vert="horz" lIns="91440" tIns="45720" rIns="91440" bIns="45720" rtlCol="0"/>
          <a:lstStyle>
            <a:lvl1pPr algn="l">
              <a:defRPr sz="1200"/>
            </a:lvl1pPr>
          </a:lstStyle>
          <a:p>
            <a:r>
              <a:rPr lang="de-DE"/>
              <a:t>Follow-Up Think Tank Kooperationen</a:t>
            </a:r>
          </a:p>
        </p:txBody>
      </p:sp>
      <p:sp>
        <p:nvSpPr>
          <p:cNvPr id="3" name="Datumsplatzhalter 2"/>
          <p:cNvSpPr>
            <a:spLocks noGrp="1"/>
          </p:cNvSpPr>
          <p:nvPr>
            <p:ph type="dt" idx="1"/>
          </p:nvPr>
        </p:nvSpPr>
        <p:spPr>
          <a:xfrm>
            <a:off x="3833813" y="0"/>
            <a:ext cx="2933700" cy="496888"/>
          </a:xfrm>
          <a:prstGeom prst="rect">
            <a:avLst/>
          </a:prstGeom>
        </p:spPr>
        <p:txBody>
          <a:bodyPr vert="horz" lIns="91440" tIns="45720" rIns="91440" bIns="45720" rtlCol="0"/>
          <a:lstStyle>
            <a:lvl1pPr algn="r">
              <a:defRPr sz="1200"/>
            </a:lvl1pPr>
          </a:lstStyle>
          <a:p>
            <a:r>
              <a:rPr lang="de-DE"/>
              <a:t>26.11.2021</a:t>
            </a:r>
          </a:p>
        </p:txBody>
      </p:sp>
      <p:sp>
        <p:nvSpPr>
          <p:cNvPr id="4" name="Folienbildplatzhalter 3"/>
          <p:cNvSpPr>
            <a:spLocks noGrp="1" noRot="1" noChangeAspect="1"/>
          </p:cNvSpPr>
          <p:nvPr>
            <p:ph type="sldImg" idx="2"/>
          </p:nvPr>
        </p:nvSpPr>
        <p:spPr>
          <a:xfrm>
            <a:off x="412750" y="1238250"/>
            <a:ext cx="5943600" cy="33432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6275" y="4767263"/>
            <a:ext cx="5416550" cy="39004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09113"/>
            <a:ext cx="2933700" cy="4968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33813" y="9409113"/>
            <a:ext cx="2933700" cy="496887"/>
          </a:xfrm>
          <a:prstGeom prst="rect">
            <a:avLst/>
          </a:prstGeom>
        </p:spPr>
        <p:txBody>
          <a:bodyPr vert="horz" lIns="91440" tIns="45720" rIns="91440" bIns="45720" rtlCol="0" anchor="b"/>
          <a:lstStyle>
            <a:lvl1pPr algn="r">
              <a:defRPr sz="1200"/>
            </a:lvl1pPr>
          </a:lstStyle>
          <a:p>
            <a:fld id="{F1A669B3-C8B8-408C-8916-8676BAE40B41}" type="slidenum">
              <a:rPr lang="de-DE" smtClean="0"/>
              <a:t>‹Nr.›</a:t>
            </a:fld>
            <a:endParaRPr lang="de-DE"/>
          </a:p>
        </p:txBody>
      </p:sp>
    </p:spTree>
    <p:extLst>
      <p:ext uri="{BB962C8B-B14F-4D97-AF65-F5344CB8AC3E}">
        <p14:creationId xmlns:p14="http://schemas.microsoft.com/office/powerpoint/2010/main" val="3663547742"/>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morphoria.com/"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de.linkedin.com/company/fachhochschule-dortmund?trk=public_profile_experience-item_profile-section-card_subtitle-click" TargetMode="External"/><Relationship Id="rId4" Type="http://schemas.openxmlformats.org/officeDocument/2006/relationships/hyperlink" Target="https://de.linkedin.com/company/morphoria-design-collective?trk=public_profile_experience-item_profile-section-card_subtitle-click"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50215" indent="-228600">
              <a:spcBef>
                <a:spcPts val="0"/>
              </a:spcBef>
              <a:spcAft>
                <a:spcPts val="1000"/>
              </a:spcAft>
              <a:buFont typeface="Arial" panose="020B0604020202020204" pitchFamily="34" charset="0"/>
              <a:buChar char="•"/>
            </a:pPr>
            <a:endParaRPr lang="de-DE" dirty="0">
              <a:effectLst/>
            </a:endParaRPr>
          </a:p>
        </p:txBody>
      </p:sp>
      <p:sp>
        <p:nvSpPr>
          <p:cNvPr id="4" name="Kopfzeilenplatzhalter 3"/>
          <p:cNvSpPr>
            <a:spLocks noGrp="1"/>
          </p:cNvSpPr>
          <p:nvPr>
            <p:ph type="hdr" sz="quarter"/>
          </p:nvPr>
        </p:nvSpPr>
        <p:spPr/>
        <p:txBody>
          <a:bodyPr/>
          <a:lstStyle/>
          <a:p>
            <a:r>
              <a:rPr lang="de-DE"/>
              <a:t>Follow-Up Think Tank Kooperationen</a:t>
            </a:r>
          </a:p>
        </p:txBody>
      </p:sp>
      <p:sp>
        <p:nvSpPr>
          <p:cNvPr id="5" name="Datumsplatzhalter 4"/>
          <p:cNvSpPr>
            <a:spLocks noGrp="1"/>
          </p:cNvSpPr>
          <p:nvPr>
            <p:ph type="dt" idx="1"/>
          </p:nvPr>
        </p:nvSpPr>
        <p:spPr/>
        <p:txBody>
          <a:bodyPr/>
          <a:lstStyle/>
          <a:p>
            <a:r>
              <a:rPr lang="de-DE"/>
              <a:t>26.11.2021</a:t>
            </a:r>
          </a:p>
        </p:txBody>
      </p:sp>
      <p:sp>
        <p:nvSpPr>
          <p:cNvPr id="6" name="Foliennummernplatzhalter 5"/>
          <p:cNvSpPr>
            <a:spLocks noGrp="1"/>
          </p:cNvSpPr>
          <p:nvPr>
            <p:ph type="sldNum" sz="quarter" idx="5"/>
          </p:nvPr>
        </p:nvSpPr>
        <p:spPr/>
        <p:txBody>
          <a:bodyPr/>
          <a:lstStyle/>
          <a:p>
            <a:fld id="{F1A669B3-C8B8-408C-8916-8676BAE40B41}" type="slidenum">
              <a:rPr lang="de-DE" smtClean="0"/>
              <a:t>2</a:t>
            </a:fld>
            <a:endParaRPr lang="de-DE"/>
          </a:p>
        </p:txBody>
      </p:sp>
    </p:spTree>
    <p:extLst>
      <p:ext uri="{BB962C8B-B14F-4D97-AF65-F5344CB8AC3E}">
        <p14:creationId xmlns:p14="http://schemas.microsoft.com/office/powerpoint/2010/main" val="1731814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50215" indent="-228600">
              <a:spcBef>
                <a:spcPts val="0"/>
              </a:spcBef>
              <a:spcAft>
                <a:spcPts val="1000"/>
              </a:spcAft>
              <a:buFont typeface="Arial" panose="020B0604020202020204" pitchFamily="34" charset="0"/>
              <a:buChar char="•"/>
            </a:pPr>
            <a:r>
              <a:rPr lang="de-DE" sz="1200" dirty="0">
                <a:solidFill>
                  <a:srgbClr val="000000"/>
                </a:solidFill>
                <a:effectLst/>
                <a:latin typeface="Arial" panose="020B0604020202020204" pitchFamily="34" charset="0"/>
              </a:rPr>
              <a:t>Teilnehmende sind als Einzelpersonen in dieser Runde und bringen ihr Erfahrungen in der Netzwerkarbeit ein</a:t>
            </a:r>
            <a:endParaRPr lang="de-DE" dirty="0">
              <a:effectLst/>
            </a:endParaRPr>
          </a:p>
          <a:p>
            <a:pPr marL="450215" indent="-228600">
              <a:spcBef>
                <a:spcPts val="0"/>
              </a:spcBef>
              <a:spcAft>
                <a:spcPts val="1000"/>
              </a:spcAft>
              <a:buFont typeface="Arial" panose="020B0604020202020204" pitchFamily="34" charset="0"/>
              <a:buChar char="•"/>
            </a:pPr>
            <a:r>
              <a:rPr lang="de-DE" sz="1200" dirty="0">
                <a:solidFill>
                  <a:srgbClr val="000000"/>
                </a:solidFill>
                <a:effectLst/>
                <a:latin typeface="Arial" panose="020B0604020202020204" pitchFamily="34" charset="0"/>
              </a:rPr>
              <a:t>nicht als institutionelle Repräsentant*innen ihrer Netzwerke</a:t>
            </a:r>
            <a:endParaRPr lang="de-DE" dirty="0">
              <a:effectLst/>
            </a:endParaRPr>
          </a:p>
          <a:p>
            <a:pPr marL="450215" indent="-228600">
              <a:spcBef>
                <a:spcPts val="0"/>
              </a:spcBef>
              <a:spcAft>
                <a:spcPts val="1000"/>
              </a:spcAft>
              <a:buFont typeface="Arial" panose="020B0604020202020204" pitchFamily="34" charset="0"/>
              <a:buChar char="•"/>
            </a:pPr>
            <a:r>
              <a:rPr lang="de-DE" sz="1200" dirty="0">
                <a:solidFill>
                  <a:srgbClr val="000000"/>
                </a:solidFill>
                <a:effectLst/>
                <a:latin typeface="Arial" panose="020B0604020202020204" pitchFamily="34" charset="0"/>
              </a:rPr>
              <a:t>Schwerpunktthema: Kooperationen in Spannungsfeldern</a:t>
            </a:r>
            <a:endParaRPr lang="de-DE" dirty="0">
              <a:effectLst/>
            </a:endParaRPr>
          </a:p>
          <a:p>
            <a:endParaRPr lang="de-DE" dirty="0"/>
          </a:p>
        </p:txBody>
      </p:sp>
      <p:sp>
        <p:nvSpPr>
          <p:cNvPr id="4" name="Kopfzeilenplatzhalter 3"/>
          <p:cNvSpPr>
            <a:spLocks noGrp="1"/>
          </p:cNvSpPr>
          <p:nvPr>
            <p:ph type="hdr" sz="quarter"/>
          </p:nvPr>
        </p:nvSpPr>
        <p:spPr/>
        <p:txBody>
          <a:bodyPr/>
          <a:lstStyle/>
          <a:p>
            <a:r>
              <a:rPr lang="de-DE"/>
              <a:t>Follow-Up Think Tank Kooperationen</a:t>
            </a:r>
          </a:p>
        </p:txBody>
      </p:sp>
      <p:sp>
        <p:nvSpPr>
          <p:cNvPr id="5" name="Datumsplatzhalter 4"/>
          <p:cNvSpPr>
            <a:spLocks noGrp="1"/>
          </p:cNvSpPr>
          <p:nvPr>
            <p:ph type="dt" idx="1"/>
          </p:nvPr>
        </p:nvSpPr>
        <p:spPr/>
        <p:txBody>
          <a:bodyPr/>
          <a:lstStyle/>
          <a:p>
            <a:r>
              <a:rPr lang="de-DE"/>
              <a:t>26.11.2021</a:t>
            </a:r>
          </a:p>
        </p:txBody>
      </p:sp>
      <p:sp>
        <p:nvSpPr>
          <p:cNvPr id="6" name="Foliennummernplatzhalter 5"/>
          <p:cNvSpPr>
            <a:spLocks noGrp="1"/>
          </p:cNvSpPr>
          <p:nvPr>
            <p:ph type="sldNum" sz="quarter" idx="5"/>
          </p:nvPr>
        </p:nvSpPr>
        <p:spPr/>
        <p:txBody>
          <a:bodyPr/>
          <a:lstStyle/>
          <a:p>
            <a:fld id="{F1A669B3-C8B8-408C-8916-8676BAE40B41}" type="slidenum">
              <a:rPr lang="de-DE" smtClean="0"/>
              <a:t>4</a:t>
            </a:fld>
            <a:endParaRPr lang="de-DE"/>
          </a:p>
        </p:txBody>
      </p:sp>
    </p:spTree>
    <p:extLst>
      <p:ext uri="{BB962C8B-B14F-4D97-AF65-F5344CB8AC3E}">
        <p14:creationId xmlns:p14="http://schemas.microsoft.com/office/powerpoint/2010/main" val="3089009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solidFill>
                  <a:srgbClr val="646464"/>
                </a:solidFill>
                <a:effectLst/>
              </a:rPr>
              <a:t>Elke Bosse &amp; Grit </a:t>
            </a:r>
            <a:r>
              <a:rPr lang="de-DE" sz="1200" b="1" dirty="0" err="1">
                <a:solidFill>
                  <a:srgbClr val="646464"/>
                </a:solidFill>
                <a:effectLst/>
              </a:rPr>
              <a:t>Würmseer</a:t>
            </a:r>
            <a:r>
              <a:rPr lang="de-DE" sz="1200" b="1" dirty="0">
                <a:solidFill>
                  <a:srgbClr val="646464"/>
                </a:solidFill>
                <a:effectLst/>
              </a:rPr>
              <a:t> (2020): Hochschulverbünde. HIS-Institut für Hochschulentwicklung e. V.</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solidFill>
                  <a:srgbClr val="646464"/>
                </a:solidFill>
                <a:effectLst/>
              </a:rPr>
              <a:t>- Systematisierung von Verbünden im deutschen Hochschulkontext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solidFill>
                  <a:srgbClr val="646464"/>
                </a:solidFill>
                <a:effectLst/>
              </a:rPr>
              <a:t>- 40 Hochschulverbünde, Online-Recherche, Befragung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1" dirty="0">
              <a:solidFill>
                <a:srgbClr val="646464"/>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err="1">
                <a:solidFill>
                  <a:srgbClr val="646464"/>
                </a:solidFill>
                <a:effectLst/>
              </a:rPr>
              <a:t>ChristianeArndt</a:t>
            </a:r>
            <a:r>
              <a:rPr lang="de-DE" sz="1200" b="1" dirty="0">
                <a:solidFill>
                  <a:srgbClr val="646464"/>
                </a:solidFill>
                <a:effectLst/>
              </a:rPr>
              <a:t>, Tina Ladwig und Kolleg*innen (2021): BRIDGING. Technische Universität Hamburg.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solidFill>
                  <a:srgbClr val="646464"/>
                </a:solidFill>
                <a:effectLst/>
              </a:rPr>
              <a:t>- FF: Motive, Umsetzungsansätze, Herausforderungen und Gelingensbedingungen für Hochschulverbünde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646464"/>
                </a:solidFill>
                <a:effectLst/>
              </a:rPr>
              <a:t>- Methode: Qualitative Befragung von 36 Akteur*innen in insgesamt 9 Hochschulverbünden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rgbClr val="646464"/>
              </a:solidFill>
              <a:effectLst/>
            </a:endParaRPr>
          </a:p>
          <a:p>
            <a:endParaRPr lang="de-DE" dirty="0"/>
          </a:p>
        </p:txBody>
      </p:sp>
      <p:sp>
        <p:nvSpPr>
          <p:cNvPr id="4" name="Foliennummernplatzhalter 3"/>
          <p:cNvSpPr>
            <a:spLocks noGrp="1"/>
          </p:cNvSpPr>
          <p:nvPr>
            <p:ph type="sldNum" sz="quarter" idx="5"/>
          </p:nvPr>
        </p:nvSpPr>
        <p:spPr/>
        <p:txBody>
          <a:bodyPr/>
          <a:lstStyle/>
          <a:p>
            <a:fld id="{F1A669B3-C8B8-408C-8916-8676BAE40B41}" type="slidenum">
              <a:rPr lang="de-DE" smtClean="0"/>
              <a:t>5</a:t>
            </a:fld>
            <a:endParaRPr lang="de-DE"/>
          </a:p>
        </p:txBody>
      </p:sp>
      <p:sp>
        <p:nvSpPr>
          <p:cNvPr id="5" name="Datumsplatzhalter 4">
            <a:extLst>
              <a:ext uri="{FF2B5EF4-FFF2-40B4-BE49-F238E27FC236}">
                <a16:creationId xmlns:a16="http://schemas.microsoft.com/office/drawing/2014/main" id="{B9FA2A6E-1BE7-4AFC-8D69-66CC32B7BC28}"/>
              </a:ext>
            </a:extLst>
          </p:cNvPr>
          <p:cNvSpPr>
            <a:spLocks noGrp="1"/>
          </p:cNvSpPr>
          <p:nvPr>
            <p:ph type="dt" idx="1"/>
          </p:nvPr>
        </p:nvSpPr>
        <p:spPr/>
        <p:txBody>
          <a:bodyPr/>
          <a:lstStyle/>
          <a:p>
            <a:r>
              <a:rPr lang="de-DE"/>
              <a:t>26.11.2021</a:t>
            </a:r>
          </a:p>
        </p:txBody>
      </p:sp>
      <p:sp>
        <p:nvSpPr>
          <p:cNvPr id="6" name="Kopfzeilenplatzhalter 5">
            <a:extLst>
              <a:ext uri="{FF2B5EF4-FFF2-40B4-BE49-F238E27FC236}">
                <a16:creationId xmlns:a16="http://schemas.microsoft.com/office/drawing/2014/main" id="{2BF41CC1-925B-47A9-8DF7-C0A5F371F5EA}"/>
              </a:ext>
            </a:extLst>
          </p:cNvPr>
          <p:cNvSpPr>
            <a:spLocks noGrp="1"/>
          </p:cNvSpPr>
          <p:nvPr>
            <p:ph type="hdr" sz="quarter"/>
          </p:nvPr>
        </p:nvSpPr>
        <p:spPr/>
        <p:txBody>
          <a:bodyPr/>
          <a:lstStyle/>
          <a:p>
            <a:r>
              <a:rPr lang="de-DE"/>
              <a:t>Follow-Up Think Tank Kooperationen</a:t>
            </a:r>
          </a:p>
        </p:txBody>
      </p:sp>
    </p:spTree>
    <p:extLst>
      <p:ext uri="{BB962C8B-B14F-4D97-AF65-F5344CB8AC3E}">
        <p14:creationId xmlns:p14="http://schemas.microsoft.com/office/powerpoint/2010/main" val="1801777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Prof. Dr. Philipp </a:t>
            </a:r>
            <a:r>
              <a:rPr lang="de-DE" b="1" dirty="0" err="1"/>
              <a:t>Pohlenz</a:t>
            </a:r>
            <a:r>
              <a:rPr lang="de-DE" b="1" dirty="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dirty="0"/>
              <a:t>Hat an der Universität Potsdam zu „Datenqualität als Schlüsselfrage der Qualitätssicherung in Lehre und Studium“ promoviert. Dissertation ausgezeichnet mit dem Ulrich-Teichler-Preis der Gesellschaft für Hochschulforschung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dirty="0"/>
              <a:t>War dort Geschäftsführer des Zentrums für Qualitätsentwicklung in Lehre und Studium (</a:t>
            </a:r>
            <a:r>
              <a:rPr lang="de-DE" dirty="0" err="1"/>
              <a:t>ZfQ</a:t>
            </a:r>
            <a:r>
              <a:rPr lang="de-DE" dirty="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dirty="0"/>
              <a:t>Ist seit 2014 Professor für Hochschulforschung und Professionalisierung der akademischen Lehre an der Humanwissenschaftlichen Fakultät der Otto-von-Guericke-Universität Magdeburg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dirty="0"/>
              <a:t>In seinen Forschungsprojekten und Publikationen setzt er sich mit gesellschaftlichen Transformationsprozessen (z.B. die Digitalisierung) und ihren Einflüssen auf das Wissenschaftssystem auseinander. Dabei stehen Fragen im Vordergrund, wie beispielsweise Studium und Lehre sich weiterentwickeln müssen, um veränderten gesellschaftlichen Erwartungen zu entsprechen und dabei gleichzeitig die eigenen Wertvorstellungen (z.B. Freiheit von Forschung und Lehre) nicht aufzugeben.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dirty="0"/>
              <a:t>Aktuelles Projekt: </a:t>
            </a:r>
            <a:r>
              <a:rPr lang="de-DE" dirty="0" err="1"/>
              <a:t>NetKoop</a:t>
            </a:r>
            <a:endParaRPr lang="de-DE" dirty="0"/>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de-DE" dirty="0"/>
              <a:t>multi-perspektivischer Untersuchungsansatz zu Hinderungsfaktoren und Gelingensbedingungen von Hochschulverbünden, die eine Qualitätsentwicklung im Bereich Studium und Lehre zum Ziel haben.</a:t>
            </a:r>
          </a:p>
        </p:txBody>
      </p:sp>
      <p:sp>
        <p:nvSpPr>
          <p:cNvPr id="4" name="Kopfzeilenplatzhalter 3"/>
          <p:cNvSpPr>
            <a:spLocks noGrp="1"/>
          </p:cNvSpPr>
          <p:nvPr>
            <p:ph type="hdr" sz="quarter"/>
          </p:nvPr>
        </p:nvSpPr>
        <p:spPr/>
        <p:txBody>
          <a:bodyPr/>
          <a:lstStyle/>
          <a:p>
            <a:r>
              <a:rPr lang="de-DE"/>
              <a:t>Follow-Up Think Tank Kooperationen</a:t>
            </a:r>
          </a:p>
        </p:txBody>
      </p:sp>
      <p:sp>
        <p:nvSpPr>
          <p:cNvPr id="5" name="Datumsplatzhalter 4"/>
          <p:cNvSpPr>
            <a:spLocks noGrp="1"/>
          </p:cNvSpPr>
          <p:nvPr>
            <p:ph type="dt" idx="1"/>
          </p:nvPr>
        </p:nvSpPr>
        <p:spPr/>
        <p:txBody>
          <a:bodyPr/>
          <a:lstStyle/>
          <a:p>
            <a:r>
              <a:rPr lang="de-DE"/>
              <a:t>26.11.2021</a:t>
            </a:r>
          </a:p>
        </p:txBody>
      </p:sp>
      <p:sp>
        <p:nvSpPr>
          <p:cNvPr id="6" name="Foliennummernplatzhalter 5"/>
          <p:cNvSpPr>
            <a:spLocks noGrp="1"/>
          </p:cNvSpPr>
          <p:nvPr>
            <p:ph type="sldNum" sz="quarter" idx="5"/>
          </p:nvPr>
        </p:nvSpPr>
        <p:spPr/>
        <p:txBody>
          <a:bodyPr/>
          <a:lstStyle/>
          <a:p>
            <a:fld id="{F1A669B3-C8B8-408C-8916-8676BAE40B41}" type="slidenum">
              <a:rPr lang="de-DE" smtClean="0"/>
              <a:t>7</a:t>
            </a:fld>
            <a:endParaRPr lang="de-DE"/>
          </a:p>
        </p:txBody>
      </p:sp>
    </p:spTree>
    <p:extLst>
      <p:ext uri="{BB962C8B-B14F-4D97-AF65-F5344CB8AC3E}">
        <p14:creationId xmlns:p14="http://schemas.microsoft.com/office/powerpoint/2010/main" val="856236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p:nvPr>
        </p:nvSpPr>
        <p:spPr/>
        <p:txBody>
          <a:bodyPr/>
          <a:lstStyle/>
          <a:p>
            <a:r>
              <a:rPr lang="de-DE"/>
              <a:t>Follow-Up Think Tank Kooperationen</a:t>
            </a:r>
          </a:p>
        </p:txBody>
      </p:sp>
      <p:sp>
        <p:nvSpPr>
          <p:cNvPr id="5" name="Datumsplatzhalter 4"/>
          <p:cNvSpPr>
            <a:spLocks noGrp="1"/>
          </p:cNvSpPr>
          <p:nvPr>
            <p:ph type="dt" idx="1"/>
          </p:nvPr>
        </p:nvSpPr>
        <p:spPr/>
        <p:txBody>
          <a:bodyPr/>
          <a:lstStyle/>
          <a:p>
            <a:r>
              <a:rPr lang="de-DE"/>
              <a:t>26.11.2021</a:t>
            </a:r>
          </a:p>
        </p:txBody>
      </p:sp>
      <p:sp>
        <p:nvSpPr>
          <p:cNvPr id="6" name="Foliennummernplatzhalter 5"/>
          <p:cNvSpPr>
            <a:spLocks noGrp="1"/>
          </p:cNvSpPr>
          <p:nvPr>
            <p:ph type="sldNum" sz="quarter" idx="5"/>
          </p:nvPr>
        </p:nvSpPr>
        <p:spPr/>
        <p:txBody>
          <a:bodyPr/>
          <a:lstStyle/>
          <a:p>
            <a:fld id="{F1A669B3-C8B8-408C-8916-8676BAE40B41}" type="slidenum">
              <a:rPr lang="de-DE" smtClean="0"/>
              <a:t>8</a:t>
            </a:fld>
            <a:endParaRPr lang="de-DE"/>
          </a:p>
        </p:txBody>
      </p:sp>
    </p:spTree>
    <p:extLst>
      <p:ext uri="{BB962C8B-B14F-4D97-AF65-F5344CB8AC3E}">
        <p14:creationId xmlns:p14="http://schemas.microsoft.com/office/powerpoint/2010/main" val="4098152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a:t>
            </a:r>
            <a:r>
              <a:rPr lang="de-DE" dirty="0" err="1"/>
              <a:t>Morphoria</a:t>
            </a:r>
            <a:r>
              <a:rPr lang="de-DE" dirty="0"/>
              <a:t> Kollektiv ist eine mehrfach ausgezeichnete Design Agentur aus Düsseldorf. Unsere Expertise zielt auf multidisziplinäres und konzeptionelles Design mit hohen Standards ab – unabhängig vom Medium. Dank großer Erfahrungswerte in Corporate Design, Editorial Design, Ausstellungsgestaltung, Motion Design und Interactive Design sind wir mit einem Hang zur Typografie im gesamten kreativen Prozess zu Hause. Hierbei begleiten und beraten wir Kunden aus der Kulturwirtschaft und der Industrie.</a:t>
            </a:r>
          </a:p>
          <a:p>
            <a:r>
              <a:rPr lang="de-DE" dirty="0">
                <a:hlinkClick r:id="rId3"/>
              </a:rPr>
              <a:t>morphoria.com</a:t>
            </a:r>
            <a:endParaRPr lang="de-DE" dirty="0"/>
          </a:p>
          <a:p>
            <a:endParaRPr lang="de-DE" dirty="0"/>
          </a:p>
          <a:p>
            <a:r>
              <a:rPr lang="de-DE" b="1" dirty="0"/>
              <a:t>Alexandros </a:t>
            </a:r>
            <a:r>
              <a:rPr lang="de-DE" b="1" dirty="0" err="1"/>
              <a:t>Michalakopoulos</a:t>
            </a:r>
            <a:r>
              <a:rPr lang="de-DE" b="1" dirty="0"/>
              <a:t>, </a:t>
            </a:r>
            <a:r>
              <a:rPr lang="de-DE" dirty="0"/>
              <a:t>geboren 1983, begann seine Ausbildung zum staatlich geprüften Grafik-Designer an der Akademie für Kommunikation in Stuttgart. Seinen Abschluss zum Dipl. Designer absolvierte 2012 er an der HSD Düsseldorf. Alexandros war Teil des Teams, das im Rahmen eines zweijährigen Forschungsprojektes den Designreport </a:t>
            </a:r>
            <a:r>
              <a:rPr lang="de-DE" dirty="0" err="1"/>
              <a:t>Greece</a:t>
            </a:r>
            <a:r>
              <a:rPr lang="de-DE" dirty="0"/>
              <a:t> initiierte. Nach seiner freiberuflichen Tätigkeit für verschiedene Agenturen und Unternehmen im In- und Ausland gründet er mit anderen Designern das </a:t>
            </a:r>
            <a:r>
              <a:rPr lang="de-DE" dirty="0" err="1"/>
              <a:t>Morphoria</a:t>
            </a:r>
            <a:r>
              <a:rPr lang="de-DE" dirty="0"/>
              <a:t> Design Kollektiv.</a:t>
            </a:r>
          </a:p>
          <a:p>
            <a:endParaRPr lang="de-DE" dirty="0"/>
          </a:p>
          <a:p>
            <a:r>
              <a:rPr lang="de-DE" b="1" dirty="0"/>
              <a:t>Andreas Ruhe: </a:t>
            </a:r>
          </a:p>
          <a:p>
            <a:r>
              <a:rPr lang="de-DE" b="0" dirty="0"/>
              <a:t>- Hat u.a. an der Fachhochschule Düsseldorf Design und visuelle Kommunikation studiert</a:t>
            </a:r>
          </a:p>
          <a:p>
            <a:pPr>
              <a:buFont typeface="Arial" panose="020B0604020202020204" pitchFamily="34" charset="0"/>
              <a:buNone/>
            </a:pPr>
            <a:r>
              <a:rPr lang="de-DE" b="0" dirty="0"/>
              <a:t>- Seit 2014: Art </a:t>
            </a:r>
            <a:r>
              <a:rPr lang="de-DE" b="0" dirty="0" err="1"/>
              <a:t>Director</a:t>
            </a:r>
            <a:r>
              <a:rPr lang="de-DE" b="0" dirty="0"/>
              <a:t> | Co-Founder </a:t>
            </a:r>
            <a:r>
              <a:rPr lang="de-DE" b="0" dirty="0" err="1">
                <a:hlinkClick r:id="rId4"/>
              </a:rPr>
              <a:t>Morphoria</a:t>
            </a:r>
            <a:r>
              <a:rPr lang="de-DE" b="0" dirty="0">
                <a:hlinkClick r:id="rId4"/>
              </a:rPr>
              <a:t> </a:t>
            </a:r>
            <a:endParaRPr lang="de-DE" b="0" dirty="0"/>
          </a:p>
          <a:p>
            <a:pPr>
              <a:buFont typeface="Arial" panose="020B0604020202020204" pitchFamily="34" charset="0"/>
              <a:buNone/>
            </a:pPr>
            <a:r>
              <a:rPr lang="de-DE" b="0" dirty="0"/>
              <a:t>- Seit 2022: Dozent an der </a:t>
            </a:r>
            <a:r>
              <a:rPr lang="de-DE" b="0" dirty="0">
                <a:hlinkClick r:id="rId5"/>
              </a:rPr>
              <a:t>Fachhochschule Dortmund </a:t>
            </a:r>
            <a:endParaRPr lang="de-DE" b="0" dirty="0"/>
          </a:p>
          <a:p>
            <a:pPr>
              <a:buFont typeface="Arial" panose="020B0604020202020204" pitchFamily="34" charset="0"/>
              <a:buNone/>
            </a:pPr>
            <a:r>
              <a:rPr lang="de-DE" b="0" dirty="0"/>
              <a:t>- 2014-2018: Art </a:t>
            </a:r>
            <a:r>
              <a:rPr lang="de-DE" b="0" dirty="0" err="1"/>
              <a:t>Director</a:t>
            </a:r>
            <a:r>
              <a:rPr lang="de-DE" b="0" dirty="0"/>
              <a:t> | Co-Founder </a:t>
            </a:r>
            <a:r>
              <a:rPr lang="de-DE" b="0" dirty="0" err="1"/>
              <a:t>Deaf</a:t>
            </a:r>
            <a:r>
              <a:rPr lang="de-DE" b="0" dirty="0"/>
              <a:t> Magazine </a:t>
            </a:r>
          </a:p>
          <a:p>
            <a:endParaRPr lang="de-DE" dirty="0"/>
          </a:p>
        </p:txBody>
      </p:sp>
      <p:sp>
        <p:nvSpPr>
          <p:cNvPr id="4" name="Kopfzeilenplatzhalter 3"/>
          <p:cNvSpPr>
            <a:spLocks noGrp="1"/>
          </p:cNvSpPr>
          <p:nvPr>
            <p:ph type="hdr" sz="quarter"/>
          </p:nvPr>
        </p:nvSpPr>
        <p:spPr/>
        <p:txBody>
          <a:bodyPr/>
          <a:lstStyle/>
          <a:p>
            <a:r>
              <a:rPr lang="de-DE"/>
              <a:t>Follow-Up Think Tank Kooperationen</a:t>
            </a:r>
          </a:p>
        </p:txBody>
      </p:sp>
      <p:sp>
        <p:nvSpPr>
          <p:cNvPr id="5" name="Datumsplatzhalter 4"/>
          <p:cNvSpPr>
            <a:spLocks noGrp="1"/>
          </p:cNvSpPr>
          <p:nvPr>
            <p:ph type="dt" idx="1"/>
          </p:nvPr>
        </p:nvSpPr>
        <p:spPr/>
        <p:txBody>
          <a:bodyPr/>
          <a:lstStyle/>
          <a:p>
            <a:r>
              <a:rPr lang="de-DE"/>
              <a:t>26.11.2021</a:t>
            </a:r>
          </a:p>
        </p:txBody>
      </p:sp>
      <p:sp>
        <p:nvSpPr>
          <p:cNvPr id="6" name="Foliennummernplatzhalter 5"/>
          <p:cNvSpPr>
            <a:spLocks noGrp="1"/>
          </p:cNvSpPr>
          <p:nvPr>
            <p:ph type="sldNum" sz="quarter" idx="5"/>
          </p:nvPr>
        </p:nvSpPr>
        <p:spPr/>
        <p:txBody>
          <a:bodyPr/>
          <a:lstStyle/>
          <a:p>
            <a:fld id="{F1A669B3-C8B8-408C-8916-8676BAE40B41}" type="slidenum">
              <a:rPr lang="de-DE" smtClean="0"/>
              <a:t>9</a:t>
            </a:fld>
            <a:endParaRPr lang="de-DE"/>
          </a:p>
        </p:txBody>
      </p:sp>
    </p:spTree>
    <p:extLst>
      <p:ext uri="{BB962C8B-B14F-4D97-AF65-F5344CB8AC3E}">
        <p14:creationId xmlns:p14="http://schemas.microsoft.com/office/powerpoint/2010/main" val="890006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sz="1200" b="1" i="0" u="none" strike="noStrike" kern="1200" baseline="0" dirty="0">
                <a:solidFill>
                  <a:schemeClr val="tx1"/>
                </a:solidFill>
                <a:latin typeface="+mn-lt"/>
                <a:ea typeface="+mn-ea"/>
                <a:cs typeface="+mn-cs"/>
              </a:rPr>
              <a:t>Kooperationsfelder:</a:t>
            </a:r>
          </a:p>
          <a:p>
            <a:pPr marL="171450" indent="-171450">
              <a:buFontTx/>
              <a:buChar char="-"/>
            </a:pPr>
            <a:r>
              <a:rPr lang="de-DE" sz="1200" b="0" i="0" u="none" strike="noStrike" kern="1200" baseline="0" dirty="0">
                <a:solidFill>
                  <a:schemeClr val="tx1"/>
                </a:solidFill>
                <a:latin typeface="+mn-lt"/>
                <a:ea typeface="+mn-ea"/>
                <a:cs typeface="+mn-cs"/>
              </a:rPr>
              <a:t>Lehre (RMS): gemeinsame Lehrveranstaltungen, Studiengänge, Weiterbildungsangebote</a:t>
            </a:r>
          </a:p>
          <a:p>
            <a:pPr marL="171450" indent="-171450">
              <a:buFontTx/>
              <a:buChar char="-"/>
            </a:pPr>
            <a:r>
              <a:rPr lang="de-DE" sz="1200" b="0" i="0" u="none" strike="noStrike" kern="1200" baseline="0" dirty="0">
                <a:solidFill>
                  <a:schemeClr val="tx1"/>
                </a:solidFill>
                <a:latin typeface="+mn-lt"/>
                <a:ea typeface="+mn-ea"/>
                <a:cs typeface="+mn-cs"/>
              </a:rPr>
              <a:t>Forschung (z.B. EUCOR): Entwicklung gemeinsamer Forschungsschwerpunkte, Verbundprojekte, gemeinsame Nachwuchsförderung</a:t>
            </a:r>
          </a:p>
          <a:p>
            <a:pPr marL="171450" indent="-171450">
              <a:buFontTx/>
              <a:buChar char="-"/>
            </a:pPr>
            <a:r>
              <a:rPr lang="de-DE" sz="1200" b="0" i="0" u="none" strike="noStrike" kern="1200" baseline="0" dirty="0">
                <a:solidFill>
                  <a:schemeClr val="tx1"/>
                </a:solidFill>
                <a:latin typeface="+mn-lt"/>
                <a:ea typeface="+mn-ea"/>
                <a:cs typeface="+mn-cs"/>
              </a:rPr>
              <a:t>Transfer (EUCOR): Weiterbildungsangebote für externe Zielgruppen, Kooperationen mit Wirtschaft und Öffentlichkeit durch Wissens- bzw. Technologietransfer und Gründungsinitiativen</a:t>
            </a:r>
            <a:endParaRPr lang="de-DE" i="0" dirty="0"/>
          </a:p>
          <a:p>
            <a:pPr marL="171450" indent="-171450">
              <a:buFontTx/>
              <a:buChar char="-"/>
            </a:pPr>
            <a:r>
              <a:rPr lang="de-DE" sz="1200" b="0" i="0" u="none" strike="noStrike" kern="1200" baseline="0" dirty="0">
                <a:solidFill>
                  <a:schemeClr val="tx1"/>
                </a:solidFill>
                <a:latin typeface="+mn-lt"/>
                <a:ea typeface="+mn-ea"/>
                <a:cs typeface="+mn-cs"/>
              </a:rPr>
              <a:t>Service und Support (</a:t>
            </a:r>
            <a:r>
              <a:rPr lang="de-DE" sz="1200" b="0" i="0" u="none" strike="noStrike" kern="1200" baseline="0" dirty="0" err="1">
                <a:solidFill>
                  <a:schemeClr val="tx1"/>
                </a:solidFill>
                <a:latin typeface="+mn-lt"/>
                <a:ea typeface="+mn-ea"/>
                <a:cs typeface="+mn-cs"/>
              </a:rPr>
              <a:t>HfSW</a:t>
            </a:r>
            <a:r>
              <a:rPr lang="de-DE" sz="1200" b="0" i="0" u="none" strike="noStrike" kern="1200" baseline="0" dirty="0">
                <a:solidFill>
                  <a:schemeClr val="tx1"/>
                </a:solidFill>
                <a:latin typeface="+mn-lt"/>
                <a:ea typeface="+mn-ea"/>
                <a:cs typeface="+mn-cs"/>
              </a:rPr>
              <a:t>):  Erfahrungsaustausch auf operativer Ebene, wechselseitige Öffnung gemeinsame von Serviceangeboten (z.B. Mensa, Bibliothek, hochschuldidaktische Weiterbildung), gemeinsame Supporteinrichtungen (z.B. </a:t>
            </a:r>
            <a:r>
              <a:rPr lang="de-DE" sz="1200" b="0" i="0" u="none" strike="noStrike" kern="1200" baseline="0" dirty="0" err="1">
                <a:solidFill>
                  <a:schemeClr val="tx1"/>
                </a:solidFill>
                <a:latin typeface="+mn-lt"/>
                <a:ea typeface="+mn-ea"/>
                <a:cs typeface="+mn-cs"/>
              </a:rPr>
              <a:t>Qualitatsentwicklungsmaßnahmen</a:t>
            </a:r>
            <a:r>
              <a:rPr lang="de-DE" sz="1200" b="0" i="0" u="none" strike="noStrike" kern="1200" baseline="0" dirty="0">
                <a:solidFill>
                  <a:schemeClr val="tx1"/>
                </a:solidFill>
                <a:latin typeface="+mn-lt"/>
                <a:ea typeface="+mn-ea"/>
                <a:cs typeface="+mn-cs"/>
              </a:rPr>
              <a:t>, Unterstützung digitaler Lehrangebote, internationale Verbindungsbüros) </a:t>
            </a:r>
          </a:p>
        </p:txBody>
      </p:sp>
      <p:sp>
        <p:nvSpPr>
          <p:cNvPr id="4" name="Foliennummernplatzhalter 3"/>
          <p:cNvSpPr>
            <a:spLocks noGrp="1"/>
          </p:cNvSpPr>
          <p:nvPr>
            <p:ph type="sldNum" sz="quarter" idx="5"/>
          </p:nvPr>
        </p:nvSpPr>
        <p:spPr/>
        <p:txBody>
          <a:bodyPr/>
          <a:lstStyle/>
          <a:p>
            <a:fld id="{F1A669B3-C8B8-408C-8916-8676BAE40B41}" type="slidenum">
              <a:rPr lang="de-DE" smtClean="0"/>
              <a:t>11</a:t>
            </a:fld>
            <a:endParaRPr lang="de-DE"/>
          </a:p>
        </p:txBody>
      </p:sp>
      <p:sp>
        <p:nvSpPr>
          <p:cNvPr id="5" name="Datumsplatzhalter 4">
            <a:extLst>
              <a:ext uri="{FF2B5EF4-FFF2-40B4-BE49-F238E27FC236}">
                <a16:creationId xmlns:a16="http://schemas.microsoft.com/office/drawing/2014/main" id="{7A859E36-B7FE-449B-82FA-CC787529DF5B}"/>
              </a:ext>
            </a:extLst>
          </p:cNvPr>
          <p:cNvSpPr>
            <a:spLocks noGrp="1"/>
          </p:cNvSpPr>
          <p:nvPr>
            <p:ph type="dt" idx="1"/>
          </p:nvPr>
        </p:nvSpPr>
        <p:spPr/>
        <p:txBody>
          <a:bodyPr/>
          <a:lstStyle/>
          <a:p>
            <a:r>
              <a:rPr lang="de-DE"/>
              <a:t>26.11.2021</a:t>
            </a:r>
          </a:p>
        </p:txBody>
      </p:sp>
      <p:sp>
        <p:nvSpPr>
          <p:cNvPr id="6" name="Kopfzeilenplatzhalter 5">
            <a:extLst>
              <a:ext uri="{FF2B5EF4-FFF2-40B4-BE49-F238E27FC236}">
                <a16:creationId xmlns:a16="http://schemas.microsoft.com/office/drawing/2014/main" id="{7EC3B1F6-F52F-4C9D-AC7B-8D0C67D68392}"/>
              </a:ext>
            </a:extLst>
          </p:cNvPr>
          <p:cNvSpPr>
            <a:spLocks noGrp="1"/>
          </p:cNvSpPr>
          <p:nvPr>
            <p:ph type="hdr" sz="quarter"/>
          </p:nvPr>
        </p:nvSpPr>
        <p:spPr/>
        <p:txBody>
          <a:bodyPr/>
          <a:lstStyle/>
          <a:p>
            <a:r>
              <a:rPr lang="de-DE"/>
              <a:t>Follow-Up Think Tank Kooperationen</a:t>
            </a:r>
          </a:p>
        </p:txBody>
      </p:sp>
    </p:spTree>
    <p:extLst>
      <p:ext uri="{BB962C8B-B14F-4D97-AF65-F5344CB8AC3E}">
        <p14:creationId xmlns:p14="http://schemas.microsoft.com/office/powerpoint/2010/main" val="2788008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50215" indent="-228600">
              <a:spcBef>
                <a:spcPts val="0"/>
              </a:spcBef>
              <a:spcAft>
                <a:spcPts val="1000"/>
              </a:spcAft>
              <a:buFont typeface="Arial" panose="020B0604020202020204" pitchFamily="34" charset="0"/>
              <a:buChar char="•"/>
            </a:pPr>
            <a:r>
              <a:rPr lang="de-DE" sz="1800" b="1" dirty="0">
                <a:solidFill>
                  <a:srgbClr val="000000"/>
                </a:solidFill>
                <a:effectLst/>
                <a:latin typeface="Arial" panose="020B0604020202020204" pitchFamily="34" charset="0"/>
              </a:rPr>
              <a:t>Abschlussrunde im Plenum (10 Minuten)</a:t>
            </a:r>
            <a:endParaRPr lang="de-DE" dirty="0">
              <a:effectLst/>
            </a:endParaRPr>
          </a:p>
          <a:p>
            <a:pPr marL="907415" indent="-228600">
              <a:spcBef>
                <a:spcPts val="0"/>
              </a:spcBef>
              <a:spcAft>
                <a:spcPts val="1000"/>
              </a:spcAft>
              <a:buFont typeface="Arial" panose="020B0604020202020204" pitchFamily="34" charset="0"/>
              <a:buChar char="•"/>
            </a:pPr>
            <a:r>
              <a:rPr lang="de-DE" sz="1800" dirty="0">
                <a:solidFill>
                  <a:srgbClr val="000000"/>
                </a:solidFill>
                <a:effectLst/>
                <a:latin typeface="Arial" panose="020B0604020202020204" pitchFamily="34" charset="0"/>
              </a:rPr>
              <a:t>Gibt es wichtige Punkte/Folgefragen, die für alle interessant sind?</a:t>
            </a:r>
            <a:endParaRPr lang="de-DE" dirty="0">
              <a:effectLst/>
            </a:endParaRPr>
          </a:p>
          <a:p>
            <a:pPr marL="907415" indent="-228600">
              <a:spcBef>
                <a:spcPts val="0"/>
              </a:spcBef>
              <a:spcAft>
                <a:spcPts val="1000"/>
              </a:spcAft>
              <a:buFont typeface="Arial" panose="020B0604020202020204" pitchFamily="34" charset="0"/>
              <a:buChar char="•"/>
            </a:pPr>
            <a:r>
              <a:rPr lang="de-DE" sz="1800" dirty="0">
                <a:solidFill>
                  <a:srgbClr val="000000"/>
                </a:solidFill>
                <a:effectLst/>
                <a:latin typeface="Arial" panose="020B0604020202020204" pitchFamily="34" charset="0"/>
              </a:rPr>
              <a:t>Welche Themen sollen beim nächsten Mal im Fokus stehen?</a:t>
            </a:r>
            <a:endParaRPr lang="de-DE" dirty="0">
              <a:effectLst/>
            </a:endParaRPr>
          </a:p>
          <a:p>
            <a:pPr marL="907415" indent="-228600">
              <a:spcBef>
                <a:spcPts val="0"/>
              </a:spcBef>
              <a:spcAft>
                <a:spcPts val="1000"/>
              </a:spcAft>
              <a:buFont typeface="Arial" panose="020B0604020202020204" pitchFamily="34" charset="0"/>
              <a:buChar char="•"/>
            </a:pPr>
            <a:r>
              <a:rPr lang="de-DE" sz="1800" dirty="0">
                <a:solidFill>
                  <a:srgbClr val="000000"/>
                </a:solidFill>
                <a:effectLst/>
                <a:latin typeface="Arial" panose="020B0604020202020204" pitchFamily="34" charset="0"/>
              </a:rPr>
              <a:t>Einladung zur Vorbereitungsgruppe</a:t>
            </a:r>
            <a:endParaRPr lang="de-DE" dirty="0">
              <a:effectLst/>
            </a:endParaRPr>
          </a:p>
          <a:p>
            <a:pPr marL="450215" indent="-228600">
              <a:spcBef>
                <a:spcPts val="0"/>
              </a:spcBef>
              <a:spcAft>
                <a:spcPts val="1000"/>
              </a:spcAft>
              <a:buFont typeface="Arial" panose="020B0604020202020204" pitchFamily="34" charset="0"/>
              <a:buChar char="•"/>
            </a:pPr>
            <a:r>
              <a:rPr lang="de-DE" sz="1800" b="1" dirty="0">
                <a:solidFill>
                  <a:srgbClr val="000000"/>
                </a:solidFill>
                <a:effectLst/>
                <a:latin typeface="Arial" panose="020B0604020202020204" pitchFamily="34" charset="0"/>
              </a:rPr>
              <a:t>Verabschiedung, Next </a:t>
            </a:r>
            <a:r>
              <a:rPr lang="de-DE" sz="1800" b="1" dirty="0" err="1">
                <a:solidFill>
                  <a:srgbClr val="000000"/>
                </a:solidFill>
                <a:effectLst/>
                <a:latin typeface="Arial" panose="020B0604020202020204" pitchFamily="34" charset="0"/>
              </a:rPr>
              <a:t>Steps</a:t>
            </a:r>
            <a:r>
              <a:rPr lang="de-DE" sz="1800" b="1" dirty="0">
                <a:solidFill>
                  <a:srgbClr val="000000"/>
                </a:solidFill>
                <a:effectLst/>
                <a:latin typeface="Arial" panose="020B0604020202020204" pitchFamily="34" charset="0"/>
              </a:rPr>
              <a:t> (10 Minuten)</a:t>
            </a:r>
            <a:endParaRPr lang="de-DE" dirty="0">
              <a:effectLst/>
            </a:endParaRPr>
          </a:p>
          <a:p>
            <a:pPr marL="907415" indent="-228600">
              <a:spcBef>
                <a:spcPts val="0"/>
              </a:spcBef>
              <a:spcAft>
                <a:spcPts val="1000"/>
              </a:spcAft>
              <a:buFont typeface="Arial" panose="020B0604020202020204" pitchFamily="34" charset="0"/>
              <a:buChar char="•"/>
            </a:pPr>
            <a:r>
              <a:rPr lang="de-DE" sz="1800" dirty="0">
                <a:solidFill>
                  <a:srgbClr val="000000"/>
                </a:solidFill>
                <a:effectLst/>
                <a:latin typeface="Arial" panose="020B0604020202020204" pitchFamily="34" charset="0"/>
              </a:rPr>
              <a:t>Einladung zum Folgetreffen an alle Interessierte (Jörg &amp; Matthias)</a:t>
            </a:r>
            <a:endParaRPr lang="de-DE" dirty="0">
              <a:effectLst/>
            </a:endParaRPr>
          </a:p>
        </p:txBody>
      </p:sp>
      <p:sp>
        <p:nvSpPr>
          <p:cNvPr id="4" name="Kopfzeilenplatzhalter 3"/>
          <p:cNvSpPr>
            <a:spLocks noGrp="1"/>
          </p:cNvSpPr>
          <p:nvPr>
            <p:ph type="hdr" sz="quarter"/>
          </p:nvPr>
        </p:nvSpPr>
        <p:spPr/>
        <p:txBody>
          <a:bodyPr/>
          <a:lstStyle/>
          <a:p>
            <a:r>
              <a:rPr lang="de-DE"/>
              <a:t>Follow-Up Think Tank Kooperationen</a:t>
            </a:r>
          </a:p>
        </p:txBody>
      </p:sp>
      <p:sp>
        <p:nvSpPr>
          <p:cNvPr id="5" name="Datumsplatzhalter 4"/>
          <p:cNvSpPr>
            <a:spLocks noGrp="1"/>
          </p:cNvSpPr>
          <p:nvPr>
            <p:ph type="dt" idx="1"/>
          </p:nvPr>
        </p:nvSpPr>
        <p:spPr/>
        <p:txBody>
          <a:bodyPr/>
          <a:lstStyle/>
          <a:p>
            <a:r>
              <a:rPr lang="de-DE"/>
              <a:t>26.11.2021</a:t>
            </a:r>
          </a:p>
        </p:txBody>
      </p:sp>
      <p:sp>
        <p:nvSpPr>
          <p:cNvPr id="6" name="Foliennummernplatzhalter 5"/>
          <p:cNvSpPr>
            <a:spLocks noGrp="1"/>
          </p:cNvSpPr>
          <p:nvPr>
            <p:ph type="sldNum" sz="quarter" idx="5"/>
          </p:nvPr>
        </p:nvSpPr>
        <p:spPr/>
        <p:txBody>
          <a:bodyPr/>
          <a:lstStyle/>
          <a:p>
            <a:fld id="{F1A669B3-C8B8-408C-8916-8676BAE40B41}" type="slidenum">
              <a:rPr lang="de-DE" smtClean="0"/>
              <a:t>15</a:t>
            </a:fld>
            <a:endParaRPr lang="de-DE"/>
          </a:p>
        </p:txBody>
      </p:sp>
    </p:spTree>
    <p:extLst>
      <p:ext uri="{BB962C8B-B14F-4D97-AF65-F5344CB8AC3E}">
        <p14:creationId xmlns:p14="http://schemas.microsoft.com/office/powerpoint/2010/main" val="197592097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0" y="3843159"/>
            <a:ext cx="12192000" cy="1291556"/>
          </a:xfrm>
          <a:gradFill>
            <a:gsLst>
              <a:gs pos="0">
                <a:srgbClr val="646464">
                  <a:alpha val="0"/>
                </a:srgbClr>
              </a:gs>
              <a:gs pos="100000">
                <a:schemeClr val="bg1"/>
              </a:gs>
            </a:gsLst>
            <a:lin ang="0" scaled="0"/>
          </a:gradFill>
        </p:spPr>
        <p:txBody>
          <a:bodyPr anchor="ctr">
            <a:normAutofit/>
          </a:bodyPr>
          <a:lstStyle>
            <a:lvl1pPr marL="0" indent="0" algn="ctr">
              <a:buNone/>
              <a:defRPr sz="2000">
                <a:solidFill>
                  <a:srgbClr val="64646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pic>
        <p:nvPicPr>
          <p:cNvPr id="10" name="Grafik 9">
            <a:extLst>
              <a:ext uri="{FF2B5EF4-FFF2-40B4-BE49-F238E27FC236}">
                <a16:creationId xmlns:a16="http://schemas.microsoft.com/office/drawing/2014/main" id="{280263F7-F4DF-4416-8BFF-FC80FC8BD4FA}"/>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p:blipFill>
        <p:spPr>
          <a:xfrm>
            <a:off x="7571873" y="-31860"/>
            <a:ext cx="4620127" cy="6889860"/>
          </a:xfrm>
          <a:prstGeom prst="rect">
            <a:avLst/>
          </a:prstGeom>
        </p:spPr>
      </p:pic>
      <p:sp>
        <p:nvSpPr>
          <p:cNvPr id="2" name="Titel 1"/>
          <p:cNvSpPr>
            <a:spLocks noGrp="1"/>
          </p:cNvSpPr>
          <p:nvPr>
            <p:ph type="ctrTitle" hasCustomPrompt="1"/>
          </p:nvPr>
        </p:nvSpPr>
        <p:spPr>
          <a:xfrm>
            <a:off x="0" y="2417282"/>
            <a:ext cx="12192000" cy="1425877"/>
          </a:xfrm>
          <a:gradFill>
            <a:gsLst>
              <a:gs pos="0">
                <a:srgbClr val="646464">
                  <a:alpha val="0"/>
                </a:srgbClr>
              </a:gs>
              <a:gs pos="100000">
                <a:schemeClr val="bg1"/>
              </a:gs>
            </a:gsLst>
            <a:lin ang="0" scaled="0"/>
          </a:gradFill>
        </p:spPr>
        <p:txBody>
          <a:bodyPr anchor="ctr">
            <a:normAutofit/>
          </a:bodyPr>
          <a:lstStyle>
            <a:lvl1pPr algn="ctr">
              <a:defRPr sz="4000">
                <a:solidFill>
                  <a:schemeClr val="bg1"/>
                </a:solidFill>
                <a:highlight>
                  <a:srgbClr val="E8DC1F"/>
                </a:highlight>
              </a:defRPr>
            </a:lvl1pPr>
          </a:lstStyle>
          <a:p>
            <a:r>
              <a:rPr lang="de-DE" dirty="0"/>
              <a:t>Titelmasterformat durch Klicken bearbeiten</a:t>
            </a:r>
          </a:p>
        </p:txBody>
      </p:sp>
    </p:spTree>
    <p:extLst>
      <p:ext uri="{BB962C8B-B14F-4D97-AF65-F5344CB8AC3E}">
        <p14:creationId xmlns:p14="http://schemas.microsoft.com/office/powerpoint/2010/main" val="3444923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14.10.2022</a:t>
            </a:r>
          </a:p>
        </p:txBody>
      </p:sp>
      <p:sp>
        <p:nvSpPr>
          <p:cNvPr id="5" name="Fußzeilenplatzhalter 4"/>
          <p:cNvSpPr>
            <a:spLocks noGrp="1"/>
          </p:cNvSpPr>
          <p:nvPr>
            <p:ph type="ftr" sz="quarter" idx="11"/>
          </p:nvPr>
        </p:nvSpPr>
        <p:spPr/>
        <p:txBody>
          <a:bodyPr/>
          <a:lstStyle/>
          <a:p>
            <a:r>
              <a:rPr lang="de-DE"/>
              <a:t>Think Tank "Kooperationen" Follow-Up</a:t>
            </a:r>
          </a:p>
        </p:txBody>
      </p:sp>
      <p:sp>
        <p:nvSpPr>
          <p:cNvPr id="6" name="Foliennummernplatzhalter 5"/>
          <p:cNvSpPr>
            <a:spLocks noGrp="1"/>
          </p:cNvSpPr>
          <p:nvPr>
            <p:ph type="sldNum" sz="quarter" idx="12"/>
          </p:nvPr>
        </p:nvSpPr>
        <p:spPr/>
        <p:txBody>
          <a:bodyPr/>
          <a:lstStyle/>
          <a:p>
            <a:fld id="{93DFF8AE-A787-4EFC-9344-27168CF031A3}" type="slidenum">
              <a:rPr lang="de-DE" smtClean="0"/>
              <a:t>‹Nr.›</a:t>
            </a:fld>
            <a:endParaRPr lang="de-DE"/>
          </a:p>
        </p:txBody>
      </p:sp>
    </p:spTree>
    <p:extLst>
      <p:ext uri="{BB962C8B-B14F-4D97-AF65-F5344CB8AC3E}">
        <p14:creationId xmlns:p14="http://schemas.microsoft.com/office/powerpoint/2010/main" val="1098344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14.10.2022</a:t>
            </a:r>
          </a:p>
        </p:txBody>
      </p:sp>
      <p:sp>
        <p:nvSpPr>
          <p:cNvPr id="5" name="Fußzeilenplatzhalter 4"/>
          <p:cNvSpPr>
            <a:spLocks noGrp="1"/>
          </p:cNvSpPr>
          <p:nvPr>
            <p:ph type="ftr" sz="quarter" idx="11"/>
          </p:nvPr>
        </p:nvSpPr>
        <p:spPr/>
        <p:txBody>
          <a:bodyPr/>
          <a:lstStyle/>
          <a:p>
            <a:r>
              <a:rPr lang="de-DE"/>
              <a:t>Think Tank "Kooperationen" Follow-Up</a:t>
            </a:r>
          </a:p>
        </p:txBody>
      </p:sp>
      <p:sp>
        <p:nvSpPr>
          <p:cNvPr id="6" name="Foliennummernplatzhalter 5"/>
          <p:cNvSpPr>
            <a:spLocks noGrp="1"/>
          </p:cNvSpPr>
          <p:nvPr>
            <p:ph type="sldNum" sz="quarter" idx="12"/>
          </p:nvPr>
        </p:nvSpPr>
        <p:spPr/>
        <p:txBody>
          <a:bodyPr/>
          <a:lstStyle/>
          <a:p>
            <a:fld id="{93DFF8AE-A787-4EFC-9344-27168CF031A3}" type="slidenum">
              <a:rPr lang="de-DE" smtClean="0"/>
              <a:t>‹Nr.›</a:t>
            </a:fld>
            <a:endParaRPr lang="de-DE"/>
          </a:p>
        </p:txBody>
      </p:sp>
    </p:spTree>
    <p:extLst>
      <p:ext uri="{BB962C8B-B14F-4D97-AF65-F5344CB8AC3E}">
        <p14:creationId xmlns:p14="http://schemas.microsoft.com/office/powerpoint/2010/main" val="2949437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420A259C-71F1-4AAE-B2F9-7B09E33CA122}"/>
              </a:ext>
            </a:extLst>
          </p:cNvPr>
          <p:cNvSpPr/>
          <p:nvPr userDrawn="1"/>
        </p:nvSpPr>
        <p:spPr>
          <a:xfrm>
            <a:off x="1" y="5958673"/>
            <a:ext cx="12192000" cy="995910"/>
          </a:xfrm>
          <a:prstGeom prst="rect">
            <a:avLst/>
          </a:prstGeom>
          <a:gradFill>
            <a:gsLst>
              <a:gs pos="0">
                <a:srgbClr val="646464">
                  <a:alpha val="0"/>
                </a:srgb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9634" y="889719"/>
            <a:ext cx="8287823" cy="577081"/>
          </a:xfrm>
          <a:solidFill>
            <a:srgbClr val="E8DC1F"/>
          </a:solidFill>
          <a:effectLst>
            <a:outerShdw blurRad="50800" dist="38100" dir="2700000" algn="tl" rotWithShape="0">
              <a:prstClr val="black">
                <a:alpha val="40000"/>
              </a:prstClr>
            </a:outerShdw>
          </a:effectLst>
        </p:spPr>
        <p:txBody>
          <a:bodyPr wrap="none" rIns="180000">
            <a:spAutoFit/>
          </a:bodyPr>
          <a:lstStyle>
            <a:lvl1pPr marL="0" indent="88900">
              <a:defRPr sz="3500">
                <a:solidFill>
                  <a:schemeClr val="bg1"/>
                </a:solidFill>
              </a:defRPr>
            </a:lvl1pPr>
          </a:lstStyle>
          <a:p>
            <a:r>
              <a:rPr lang="de-DE" dirty="0"/>
              <a:t>Titelmasterformat durch Klicken bearbeiten</a:t>
            </a:r>
          </a:p>
        </p:txBody>
      </p:sp>
      <p:sp>
        <p:nvSpPr>
          <p:cNvPr id="3" name="Inhaltsplatzhalter 2"/>
          <p:cNvSpPr>
            <a:spLocks noGrp="1"/>
          </p:cNvSpPr>
          <p:nvPr>
            <p:ph idx="1"/>
          </p:nvPr>
        </p:nvSpPr>
        <p:spPr>
          <a:xfrm>
            <a:off x="838200" y="1825625"/>
            <a:ext cx="10515600" cy="3417494"/>
          </a:xfrm>
        </p:spPr>
        <p:txBody>
          <a:bodyPr>
            <a:normAutofit/>
          </a:bodyPr>
          <a:lstStyle>
            <a:lvl1pPr marL="228600" indent="-228600">
              <a:lnSpc>
                <a:spcPct val="114000"/>
              </a:lnSpc>
              <a:spcBef>
                <a:spcPts val="600"/>
              </a:spcBef>
              <a:spcAft>
                <a:spcPts val="0"/>
              </a:spcAft>
              <a:buClr>
                <a:srgbClr val="E8DC1F"/>
              </a:buClr>
              <a:buFont typeface="Wingdings 3" panose="05040102010807070707" pitchFamily="18" charset="2"/>
              <a:buChar char=""/>
              <a:defRPr sz="2000">
                <a:solidFill>
                  <a:srgbClr val="646464"/>
                </a:solidFill>
              </a:defRPr>
            </a:lvl1pPr>
            <a:lvl2pPr marL="685800" indent="-228600">
              <a:lnSpc>
                <a:spcPct val="114000"/>
              </a:lnSpc>
              <a:spcBef>
                <a:spcPts val="0"/>
              </a:spcBef>
              <a:spcAft>
                <a:spcPts val="0"/>
              </a:spcAft>
              <a:buClr>
                <a:srgbClr val="4B4B4B"/>
              </a:buClr>
              <a:buSzPct val="75000"/>
              <a:buFont typeface="Wingdings 3" panose="05040102010807070707" pitchFamily="18" charset="2"/>
              <a:buChar char=""/>
              <a:defRPr sz="2000">
                <a:solidFill>
                  <a:srgbClr val="646464"/>
                </a:solidFill>
              </a:defRPr>
            </a:lvl2pPr>
            <a:lvl3pPr>
              <a:lnSpc>
                <a:spcPct val="114000"/>
              </a:lnSpc>
              <a:spcBef>
                <a:spcPts val="0"/>
              </a:spcBef>
              <a:spcAft>
                <a:spcPts val="0"/>
              </a:spcAft>
              <a:defRPr sz="2000">
                <a:solidFill>
                  <a:srgbClr val="646464"/>
                </a:solidFill>
              </a:defRPr>
            </a:lvl3pPr>
            <a:lvl4pPr>
              <a:lnSpc>
                <a:spcPct val="114000"/>
              </a:lnSpc>
              <a:spcBef>
                <a:spcPts val="0"/>
              </a:spcBef>
              <a:spcAft>
                <a:spcPts val="0"/>
              </a:spcAft>
              <a:defRPr sz="2000">
                <a:solidFill>
                  <a:srgbClr val="646464"/>
                </a:solidFill>
              </a:defRPr>
            </a:lvl4pPr>
            <a:lvl5pPr>
              <a:lnSpc>
                <a:spcPct val="114000"/>
              </a:lnSpc>
              <a:spcBef>
                <a:spcPts val="0"/>
              </a:spcBef>
              <a:spcAft>
                <a:spcPts val="0"/>
              </a:spcAft>
              <a:defRPr sz="2000">
                <a:solidFill>
                  <a:srgbClr val="646464"/>
                </a:solidFill>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a:xfrm>
            <a:off x="838200" y="6245822"/>
            <a:ext cx="2743200" cy="365125"/>
          </a:xfrm>
        </p:spPr>
        <p:txBody>
          <a:bodyPr/>
          <a:lstStyle>
            <a:lvl1pPr>
              <a:defRPr b="1">
                <a:solidFill>
                  <a:srgbClr val="646464"/>
                </a:solidFill>
                <a:latin typeface="+mn-lt"/>
              </a:defRPr>
            </a:lvl1pPr>
          </a:lstStyle>
          <a:p>
            <a:r>
              <a:rPr lang="de-DE"/>
              <a:t>14.10.2022</a:t>
            </a:r>
            <a:endParaRPr lang="de-DE" dirty="0"/>
          </a:p>
        </p:txBody>
      </p:sp>
      <p:sp>
        <p:nvSpPr>
          <p:cNvPr id="5" name="Fußzeilenplatzhalter 4"/>
          <p:cNvSpPr>
            <a:spLocks noGrp="1"/>
          </p:cNvSpPr>
          <p:nvPr>
            <p:ph type="ftr" sz="quarter" idx="11"/>
          </p:nvPr>
        </p:nvSpPr>
        <p:spPr>
          <a:xfrm>
            <a:off x="4386000" y="6245822"/>
            <a:ext cx="3420000" cy="365125"/>
          </a:xfrm>
        </p:spPr>
        <p:txBody>
          <a:bodyPr/>
          <a:lstStyle>
            <a:lvl1pPr>
              <a:defRPr b="1">
                <a:solidFill>
                  <a:srgbClr val="646464"/>
                </a:solidFill>
                <a:latin typeface="+mn-lt"/>
              </a:defRPr>
            </a:lvl1pPr>
          </a:lstStyle>
          <a:p>
            <a:r>
              <a:rPr lang="de-DE"/>
              <a:t>Think Tank "Kooperationen" Follow-Up</a:t>
            </a:r>
            <a:endParaRPr lang="de-DE" dirty="0"/>
          </a:p>
        </p:txBody>
      </p:sp>
      <p:sp>
        <p:nvSpPr>
          <p:cNvPr id="6" name="Foliennummernplatzhalter 5"/>
          <p:cNvSpPr>
            <a:spLocks noGrp="1"/>
          </p:cNvSpPr>
          <p:nvPr>
            <p:ph type="sldNum" sz="quarter" idx="12"/>
          </p:nvPr>
        </p:nvSpPr>
        <p:spPr>
          <a:xfrm>
            <a:off x="8022823" y="6245822"/>
            <a:ext cx="2519513" cy="365125"/>
          </a:xfrm>
        </p:spPr>
        <p:txBody>
          <a:bodyPr/>
          <a:lstStyle>
            <a:lvl1pPr>
              <a:defRPr b="1">
                <a:solidFill>
                  <a:srgbClr val="646464"/>
                </a:solidFill>
                <a:latin typeface="+mn-lt"/>
              </a:defRPr>
            </a:lvl1pPr>
          </a:lstStyle>
          <a:p>
            <a:r>
              <a:rPr lang="de-DE" dirty="0"/>
              <a:t>Think Tank Kooperationen</a:t>
            </a:r>
          </a:p>
        </p:txBody>
      </p:sp>
      <p:pic>
        <p:nvPicPr>
          <p:cNvPr id="8" name="Grafik 7">
            <a:extLst>
              <a:ext uri="{FF2B5EF4-FFF2-40B4-BE49-F238E27FC236}">
                <a16:creationId xmlns:a16="http://schemas.microsoft.com/office/drawing/2014/main" id="{65AFDF2F-313E-4C78-8336-B696A0736779}"/>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p:blipFill>
        <p:spPr>
          <a:xfrm>
            <a:off x="10542336" y="4534359"/>
            <a:ext cx="1622927" cy="2420224"/>
          </a:xfrm>
          <a:prstGeom prst="rect">
            <a:avLst/>
          </a:prstGeom>
        </p:spPr>
      </p:pic>
    </p:spTree>
    <p:extLst>
      <p:ext uri="{BB962C8B-B14F-4D97-AF65-F5344CB8AC3E}">
        <p14:creationId xmlns:p14="http://schemas.microsoft.com/office/powerpoint/2010/main" val="2697437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542AA885-16FF-48F7-B083-A7E78B626BB8}"/>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p:blipFill>
        <p:spPr>
          <a:xfrm>
            <a:off x="7571873" y="-31860"/>
            <a:ext cx="4620127" cy="6889860"/>
          </a:xfrm>
          <a:prstGeom prst="rect">
            <a:avLst/>
          </a:prstGeom>
        </p:spPr>
      </p:pic>
      <p:sp>
        <p:nvSpPr>
          <p:cNvPr id="2" name="Titel 1"/>
          <p:cNvSpPr>
            <a:spLocks noGrp="1"/>
          </p:cNvSpPr>
          <p:nvPr>
            <p:ph type="title" hasCustomPrompt="1"/>
          </p:nvPr>
        </p:nvSpPr>
        <p:spPr>
          <a:xfrm>
            <a:off x="0" y="2793443"/>
            <a:ext cx="12192000" cy="1387196"/>
          </a:xfrm>
          <a:gradFill>
            <a:gsLst>
              <a:gs pos="0">
                <a:srgbClr val="646464">
                  <a:alpha val="0"/>
                </a:srgbClr>
              </a:gs>
              <a:gs pos="100000">
                <a:schemeClr val="bg1"/>
              </a:gs>
            </a:gsLst>
            <a:lin ang="0" scaled="0"/>
          </a:gradFill>
        </p:spPr>
        <p:txBody>
          <a:bodyPr anchor="ctr">
            <a:normAutofit/>
          </a:bodyPr>
          <a:lstStyle>
            <a:lvl1pPr marL="0" indent="452438">
              <a:lnSpc>
                <a:spcPct val="100000"/>
              </a:lnSpc>
              <a:tabLst>
                <a:tab pos="452438" algn="l"/>
              </a:tabLst>
              <a:defRPr sz="2400">
                <a:solidFill>
                  <a:schemeClr val="bg1"/>
                </a:solidFill>
                <a:highlight>
                  <a:srgbClr val="E8DC1F"/>
                </a:highlight>
              </a:defRPr>
            </a:lvl1pPr>
          </a:lstStyle>
          <a:p>
            <a:r>
              <a:rPr lang="de-DE" dirty="0"/>
              <a:t>Titelmasterformat durch Klicken bearbeiten</a:t>
            </a:r>
          </a:p>
        </p:txBody>
      </p:sp>
      <p:sp>
        <p:nvSpPr>
          <p:cNvPr id="3" name="Textplatzhalter 2"/>
          <p:cNvSpPr>
            <a:spLocks noGrp="1"/>
          </p:cNvSpPr>
          <p:nvPr>
            <p:ph type="body" idx="1"/>
          </p:nvPr>
        </p:nvSpPr>
        <p:spPr>
          <a:xfrm>
            <a:off x="0" y="4177484"/>
            <a:ext cx="12192000" cy="635680"/>
          </a:xfrm>
          <a:gradFill>
            <a:gsLst>
              <a:gs pos="0">
                <a:srgbClr val="646464">
                  <a:alpha val="0"/>
                </a:srgbClr>
              </a:gs>
              <a:gs pos="100000">
                <a:schemeClr val="bg1"/>
              </a:gs>
            </a:gsLst>
            <a:lin ang="0" scaled="0"/>
          </a:gradFill>
        </p:spPr>
        <p:txBody>
          <a:bodyPr>
            <a:normAutofit/>
          </a:bodyPr>
          <a:lstStyle>
            <a:lvl1pPr marL="0" indent="452438">
              <a:buNone/>
              <a:defRPr sz="2000" i="0">
                <a:solidFill>
                  <a:srgbClr val="64646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Formatvorlagen des Textmasters bearbeiten</a:t>
            </a:r>
          </a:p>
        </p:txBody>
      </p:sp>
    </p:spTree>
    <p:extLst>
      <p:ext uri="{BB962C8B-B14F-4D97-AF65-F5344CB8AC3E}">
        <p14:creationId xmlns:p14="http://schemas.microsoft.com/office/powerpoint/2010/main" val="1754381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r>
              <a:rPr lang="de-DE"/>
              <a:t>14.10.2022</a:t>
            </a:r>
          </a:p>
        </p:txBody>
      </p:sp>
      <p:sp>
        <p:nvSpPr>
          <p:cNvPr id="6" name="Fußzeilenplatzhalter 5"/>
          <p:cNvSpPr>
            <a:spLocks noGrp="1"/>
          </p:cNvSpPr>
          <p:nvPr>
            <p:ph type="ftr" sz="quarter" idx="11"/>
          </p:nvPr>
        </p:nvSpPr>
        <p:spPr/>
        <p:txBody>
          <a:bodyPr/>
          <a:lstStyle/>
          <a:p>
            <a:r>
              <a:rPr lang="de-DE"/>
              <a:t>Think Tank "Kooperationen" Follow-Up</a:t>
            </a:r>
          </a:p>
        </p:txBody>
      </p:sp>
      <p:sp>
        <p:nvSpPr>
          <p:cNvPr id="7" name="Foliennummernplatzhalter 6"/>
          <p:cNvSpPr>
            <a:spLocks noGrp="1"/>
          </p:cNvSpPr>
          <p:nvPr>
            <p:ph type="sldNum" sz="quarter" idx="12"/>
          </p:nvPr>
        </p:nvSpPr>
        <p:spPr/>
        <p:txBody>
          <a:bodyPr/>
          <a:lstStyle/>
          <a:p>
            <a:fld id="{93DFF8AE-A787-4EFC-9344-27168CF031A3}" type="slidenum">
              <a:rPr lang="de-DE" smtClean="0"/>
              <a:t>‹Nr.›</a:t>
            </a:fld>
            <a:endParaRPr lang="de-DE"/>
          </a:p>
        </p:txBody>
      </p:sp>
    </p:spTree>
    <p:extLst>
      <p:ext uri="{BB962C8B-B14F-4D97-AF65-F5344CB8AC3E}">
        <p14:creationId xmlns:p14="http://schemas.microsoft.com/office/powerpoint/2010/main" val="2957343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r>
              <a:rPr lang="de-DE"/>
              <a:t>14.10.2022</a:t>
            </a:r>
          </a:p>
        </p:txBody>
      </p:sp>
      <p:sp>
        <p:nvSpPr>
          <p:cNvPr id="8" name="Fußzeilenplatzhalter 7"/>
          <p:cNvSpPr>
            <a:spLocks noGrp="1"/>
          </p:cNvSpPr>
          <p:nvPr>
            <p:ph type="ftr" sz="quarter" idx="11"/>
          </p:nvPr>
        </p:nvSpPr>
        <p:spPr/>
        <p:txBody>
          <a:bodyPr/>
          <a:lstStyle/>
          <a:p>
            <a:r>
              <a:rPr lang="de-DE"/>
              <a:t>Think Tank "Kooperationen" Follow-Up</a:t>
            </a:r>
          </a:p>
        </p:txBody>
      </p:sp>
      <p:sp>
        <p:nvSpPr>
          <p:cNvPr id="9" name="Foliennummernplatzhalter 8"/>
          <p:cNvSpPr>
            <a:spLocks noGrp="1"/>
          </p:cNvSpPr>
          <p:nvPr>
            <p:ph type="sldNum" sz="quarter" idx="12"/>
          </p:nvPr>
        </p:nvSpPr>
        <p:spPr/>
        <p:txBody>
          <a:bodyPr/>
          <a:lstStyle/>
          <a:p>
            <a:fld id="{93DFF8AE-A787-4EFC-9344-27168CF031A3}" type="slidenum">
              <a:rPr lang="de-DE" smtClean="0"/>
              <a:t>‹Nr.›</a:t>
            </a:fld>
            <a:endParaRPr lang="de-DE"/>
          </a:p>
        </p:txBody>
      </p:sp>
    </p:spTree>
    <p:extLst>
      <p:ext uri="{BB962C8B-B14F-4D97-AF65-F5344CB8AC3E}">
        <p14:creationId xmlns:p14="http://schemas.microsoft.com/office/powerpoint/2010/main" val="160964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de-DE"/>
              <a:t>14.10.2022</a:t>
            </a:r>
          </a:p>
        </p:txBody>
      </p:sp>
      <p:sp>
        <p:nvSpPr>
          <p:cNvPr id="4" name="Fußzeilenplatzhalter 3"/>
          <p:cNvSpPr>
            <a:spLocks noGrp="1"/>
          </p:cNvSpPr>
          <p:nvPr>
            <p:ph type="ftr" sz="quarter" idx="11"/>
          </p:nvPr>
        </p:nvSpPr>
        <p:spPr/>
        <p:txBody>
          <a:bodyPr/>
          <a:lstStyle/>
          <a:p>
            <a:r>
              <a:rPr lang="de-DE"/>
              <a:t>Think Tank "Kooperationen" Follow-Up</a:t>
            </a:r>
          </a:p>
        </p:txBody>
      </p:sp>
      <p:sp>
        <p:nvSpPr>
          <p:cNvPr id="5" name="Foliennummernplatzhalter 4"/>
          <p:cNvSpPr>
            <a:spLocks noGrp="1"/>
          </p:cNvSpPr>
          <p:nvPr>
            <p:ph type="sldNum" sz="quarter" idx="12"/>
          </p:nvPr>
        </p:nvSpPr>
        <p:spPr/>
        <p:txBody>
          <a:bodyPr/>
          <a:lstStyle/>
          <a:p>
            <a:fld id="{93DFF8AE-A787-4EFC-9344-27168CF031A3}" type="slidenum">
              <a:rPr lang="de-DE" smtClean="0"/>
              <a:t>‹Nr.›</a:t>
            </a:fld>
            <a:endParaRPr lang="de-DE"/>
          </a:p>
        </p:txBody>
      </p:sp>
    </p:spTree>
    <p:extLst>
      <p:ext uri="{BB962C8B-B14F-4D97-AF65-F5344CB8AC3E}">
        <p14:creationId xmlns:p14="http://schemas.microsoft.com/office/powerpoint/2010/main" val="345605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14.10.2022</a:t>
            </a:r>
          </a:p>
        </p:txBody>
      </p:sp>
      <p:sp>
        <p:nvSpPr>
          <p:cNvPr id="3" name="Fußzeilenplatzhalter 2"/>
          <p:cNvSpPr>
            <a:spLocks noGrp="1"/>
          </p:cNvSpPr>
          <p:nvPr>
            <p:ph type="ftr" sz="quarter" idx="11"/>
          </p:nvPr>
        </p:nvSpPr>
        <p:spPr/>
        <p:txBody>
          <a:bodyPr/>
          <a:lstStyle/>
          <a:p>
            <a:r>
              <a:rPr lang="de-DE"/>
              <a:t>Think Tank "Kooperationen" Follow-Up</a:t>
            </a:r>
          </a:p>
        </p:txBody>
      </p:sp>
      <p:sp>
        <p:nvSpPr>
          <p:cNvPr id="4" name="Foliennummernplatzhalter 3"/>
          <p:cNvSpPr>
            <a:spLocks noGrp="1"/>
          </p:cNvSpPr>
          <p:nvPr>
            <p:ph type="sldNum" sz="quarter" idx="12"/>
          </p:nvPr>
        </p:nvSpPr>
        <p:spPr/>
        <p:txBody>
          <a:bodyPr/>
          <a:lstStyle/>
          <a:p>
            <a:fld id="{93DFF8AE-A787-4EFC-9344-27168CF031A3}" type="slidenum">
              <a:rPr lang="de-DE" smtClean="0"/>
              <a:t>‹Nr.›</a:t>
            </a:fld>
            <a:endParaRPr lang="de-DE"/>
          </a:p>
        </p:txBody>
      </p:sp>
    </p:spTree>
    <p:extLst>
      <p:ext uri="{BB962C8B-B14F-4D97-AF65-F5344CB8AC3E}">
        <p14:creationId xmlns:p14="http://schemas.microsoft.com/office/powerpoint/2010/main" val="36324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r>
              <a:rPr lang="de-DE"/>
              <a:t>14.10.2022</a:t>
            </a:r>
          </a:p>
        </p:txBody>
      </p:sp>
      <p:sp>
        <p:nvSpPr>
          <p:cNvPr id="6" name="Fußzeilenplatzhalter 5"/>
          <p:cNvSpPr>
            <a:spLocks noGrp="1"/>
          </p:cNvSpPr>
          <p:nvPr>
            <p:ph type="ftr" sz="quarter" idx="11"/>
          </p:nvPr>
        </p:nvSpPr>
        <p:spPr/>
        <p:txBody>
          <a:bodyPr/>
          <a:lstStyle/>
          <a:p>
            <a:r>
              <a:rPr lang="de-DE"/>
              <a:t>Think Tank "Kooperationen" Follow-Up</a:t>
            </a:r>
          </a:p>
        </p:txBody>
      </p:sp>
      <p:sp>
        <p:nvSpPr>
          <p:cNvPr id="7" name="Foliennummernplatzhalter 6"/>
          <p:cNvSpPr>
            <a:spLocks noGrp="1"/>
          </p:cNvSpPr>
          <p:nvPr>
            <p:ph type="sldNum" sz="quarter" idx="12"/>
          </p:nvPr>
        </p:nvSpPr>
        <p:spPr/>
        <p:txBody>
          <a:bodyPr/>
          <a:lstStyle/>
          <a:p>
            <a:fld id="{93DFF8AE-A787-4EFC-9344-27168CF031A3}" type="slidenum">
              <a:rPr lang="de-DE" smtClean="0"/>
              <a:t>‹Nr.›</a:t>
            </a:fld>
            <a:endParaRPr lang="de-DE"/>
          </a:p>
        </p:txBody>
      </p:sp>
    </p:spTree>
    <p:extLst>
      <p:ext uri="{BB962C8B-B14F-4D97-AF65-F5344CB8AC3E}">
        <p14:creationId xmlns:p14="http://schemas.microsoft.com/office/powerpoint/2010/main" val="724108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r>
              <a:rPr lang="de-DE"/>
              <a:t>14.10.2022</a:t>
            </a:r>
          </a:p>
        </p:txBody>
      </p:sp>
      <p:sp>
        <p:nvSpPr>
          <p:cNvPr id="6" name="Fußzeilenplatzhalter 5"/>
          <p:cNvSpPr>
            <a:spLocks noGrp="1"/>
          </p:cNvSpPr>
          <p:nvPr>
            <p:ph type="ftr" sz="quarter" idx="11"/>
          </p:nvPr>
        </p:nvSpPr>
        <p:spPr/>
        <p:txBody>
          <a:bodyPr/>
          <a:lstStyle/>
          <a:p>
            <a:r>
              <a:rPr lang="de-DE"/>
              <a:t>Think Tank "Kooperationen" Follow-Up</a:t>
            </a:r>
          </a:p>
        </p:txBody>
      </p:sp>
      <p:sp>
        <p:nvSpPr>
          <p:cNvPr id="7" name="Foliennummernplatzhalter 6"/>
          <p:cNvSpPr>
            <a:spLocks noGrp="1"/>
          </p:cNvSpPr>
          <p:nvPr>
            <p:ph type="sldNum" sz="quarter" idx="12"/>
          </p:nvPr>
        </p:nvSpPr>
        <p:spPr/>
        <p:txBody>
          <a:bodyPr/>
          <a:lstStyle/>
          <a:p>
            <a:fld id="{93DFF8AE-A787-4EFC-9344-27168CF031A3}" type="slidenum">
              <a:rPr lang="de-DE" smtClean="0"/>
              <a:t>‹Nr.›</a:t>
            </a:fld>
            <a:endParaRPr lang="de-DE"/>
          </a:p>
        </p:txBody>
      </p:sp>
    </p:spTree>
    <p:extLst>
      <p:ext uri="{BB962C8B-B14F-4D97-AF65-F5344CB8AC3E}">
        <p14:creationId xmlns:p14="http://schemas.microsoft.com/office/powerpoint/2010/main" val="4219560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14.10.2022</a:t>
            </a:r>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Think Tank "Kooperationen" Follow-Up</a:t>
            </a:r>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DFF8AE-A787-4EFC-9344-27168CF031A3}" type="slidenum">
              <a:rPr lang="de-DE" smtClean="0"/>
              <a:t>‹Nr.›</a:t>
            </a:fld>
            <a:endParaRPr lang="de-DE"/>
          </a:p>
        </p:txBody>
      </p:sp>
      <p:sp>
        <p:nvSpPr>
          <p:cNvPr id="8" name="Rechteck 7">
            <a:extLst>
              <a:ext uri="{FF2B5EF4-FFF2-40B4-BE49-F238E27FC236}">
                <a16:creationId xmlns:a16="http://schemas.microsoft.com/office/drawing/2014/main" id="{967C325F-512A-4835-B3D3-52C946AC20B7}"/>
              </a:ext>
            </a:extLst>
          </p:cNvPr>
          <p:cNvSpPr/>
          <p:nvPr userDrawn="1"/>
        </p:nvSpPr>
        <p:spPr>
          <a:xfrm>
            <a:off x="1647038" y="2290281"/>
            <a:ext cx="6096000" cy="2092881"/>
          </a:xfrm>
          <a:prstGeom prst="rect">
            <a:avLst/>
          </a:prstGeom>
        </p:spPr>
        <p:txBody>
          <a:bodyPr>
            <a:spAutoFit/>
          </a:bodyPr>
          <a:lstStyle/>
          <a:p>
            <a:endParaRPr lang="de-DE" sz="1000" b="0" i="0" u="none" strike="noStrike" baseline="0" dirty="0">
              <a:latin typeface="Times New Roman" panose="02020603050405020304" pitchFamily="18" charset="0"/>
            </a:endParaRPr>
          </a:p>
          <a:p>
            <a:endParaRPr lang="de-DE" sz="1000" b="0" i="0" u="none" strike="noStrike" baseline="0" dirty="0">
              <a:latin typeface="Times New Roman" panose="02020603050405020304" pitchFamily="18" charset="0"/>
            </a:endParaRPr>
          </a:p>
          <a:p>
            <a:endParaRPr lang="de-DE" sz="1000" b="0" i="0" u="none" strike="noStrike" baseline="0" dirty="0">
              <a:latin typeface="Times New Roman" panose="02020603050405020304" pitchFamily="18" charset="0"/>
            </a:endParaRPr>
          </a:p>
          <a:p>
            <a:endParaRPr lang="de-DE" sz="1000" b="0" i="0" u="none" strike="noStrike" baseline="0" dirty="0">
              <a:latin typeface="Times New Roman" panose="02020603050405020304" pitchFamily="18" charset="0"/>
            </a:endParaRPr>
          </a:p>
          <a:p>
            <a:endParaRPr lang="de-DE" sz="1000" b="0" i="0" u="none" strike="noStrike" baseline="0" dirty="0">
              <a:latin typeface="Times New Roman" panose="02020603050405020304" pitchFamily="18" charset="0"/>
            </a:endParaRPr>
          </a:p>
          <a:p>
            <a:endParaRPr lang="de-DE" sz="1000" b="0" i="0" u="none" strike="noStrike" baseline="0" dirty="0">
              <a:latin typeface="Times New Roman" panose="02020603050405020304" pitchFamily="18" charset="0"/>
            </a:endParaRPr>
          </a:p>
          <a:p>
            <a:endParaRPr lang="de-DE" sz="1000" b="0" i="0" u="none" strike="noStrike" baseline="0" dirty="0">
              <a:latin typeface="Times New Roman" panose="02020603050405020304" pitchFamily="18" charset="0"/>
            </a:endParaRPr>
          </a:p>
          <a:p>
            <a:endParaRPr lang="de-DE" sz="1000" b="0" i="0" u="none" strike="noStrike" baseline="0" dirty="0">
              <a:latin typeface="Times New Roman" panose="02020603050405020304" pitchFamily="18" charset="0"/>
            </a:endParaRPr>
          </a:p>
          <a:p>
            <a:endParaRPr lang="de-DE" sz="1000" b="0" i="0" u="none" strike="noStrike" baseline="0" dirty="0">
              <a:latin typeface="Times New Roman" panose="02020603050405020304" pitchFamily="18" charset="0"/>
            </a:endParaRPr>
          </a:p>
          <a:p>
            <a:endParaRPr lang="de-DE" sz="1000" b="0" i="0" u="none" strike="noStrike" baseline="0" dirty="0">
              <a:latin typeface="Times New Roman" panose="02020603050405020304" pitchFamily="18" charset="0"/>
            </a:endParaRPr>
          </a:p>
          <a:p>
            <a:endParaRPr lang="de-DE" sz="1000" b="0" i="0" u="none" strike="noStrike" baseline="0" dirty="0">
              <a:latin typeface="Times New Roman" panose="02020603050405020304" pitchFamily="18" charset="0"/>
            </a:endParaRPr>
          </a:p>
          <a:p>
            <a:endParaRPr lang="de-DE" sz="1000" b="0" i="0" u="none" strike="noStrike" baseline="0" dirty="0">
              <a:latin typeface="Times New Roman" panose="02020603050405020304" pitchFamily="18" charset="0"/>
            </a:endParaRPr>
          </a:p>
          <a:p>
            <a:endParaRPr lang="de-DE" sz="1000" b="0" i="0" u="none" strike="noStrike" baseline="0" dirty="0">
              <a:latin typeface="Times New Roman" panose="02020603050405020304" pitchFamily="18" charset="0"/>
            </a:endParaRPr>
          </a:p>
        </p:txBody>
      </p:sp>
    </p:spTree>
    <p:extLst>
      <p:ext uri="{BB962C8B-B14F-4D97-AF65-F5344CB8AC3E}">
        <p14:creationId xmlns:p14="http://schemas.microsoft.com/office/powerpoint/2010/main" val="4155597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hnd-bw.de/" TargetMode="External"/><Relationship Id="rId7" Type="http://schemas.openxmlformats.org/officeDocument/2006/relationships/hyperlink" Target="http://www.hfk-bw.de/"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mailto:michaela.koehler@hfk-bw.de" TargetMode="External"/><Relationship Id="rId5" Type="http://schemas.openxmlformats.org/officeDocument/2006/relationships/hyperlink" Target="https://www.uni-potsdam.de/de/zfq/" TargetMode="External"/><Relationship Id="rId4" Type="http://schemas.openxmlformats.org/officeDocument/2006/relationships/hyperlink" Target="mailto:joerg.hafer@uni-potsdam.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5107D50-FF58-409A-8C1A-5671A90AEADC}"/>
              </a:ext>
            </a:extLst>
          </p:cNvPr>
          <p:cNvSpPr>
            <a:spLocks noGrp="1"/>
          </p:cNvSpPr>
          <p:nvPr>
            <p:ph type="ctrTitle"/>
          </p:nvPr>
        </p:nvSpPr>
        <p:spPr>
          <a:xfrm>
            <a:off x="0" y="1986359"/>
            <a:ext cx="12192000" cy="1425877"/>
          </a:xfrm>
        </p:spPr>
        <p:txBody>
          <a:bodyPr/>
          <a:lstStyle/>
          <a:p>
            <a:r>
              <a:rPr lang="de-DE" dirty="0"/>
              <a:t>Think Tank Follow-Up </a:t>
            </a:r>
            <a:br>
              <a:rPr lang="de-DE" dirty="0"/>
            </a:br>
            <a:r>
              <a:rPr lang="de-DE" dirty="0"/>
              <a:t>"Kooperationen in Spannungsfeldern"</a:t>
            </a:r>
          </a:p>
        </p:txBody>
      </p:sp>
      <p:sp>
        <p:nvSpPr>
          <p:cNvPr id="12" name="Untertitel 11">
            <a:extLst>
              <a:ext uri="{FF2B5EF4-FFF2-40B4-BE49-F238E27FC236}">
                <a16:creationId xmlns:a16="http://schemas.microsoft.com/office/drawing/2014/main" id="{A6258046-5AD9-4D3B-BB32-F064B5567652}"/>
              </a:ext>
            </a:extLst>
          </p:cNvPr>
          <p:cNvSpPr>
            <a:spLocks noGrp="1"/>
          </p:cNvSpPr>
          <p:nvPr>
            <p:ph type="subTitle" idx="1"/>
          </p:nvPr>
        </p:nvSpPr>
        <p:spPr>
          <a:xfrm>
            <a:off x="0" y="3412236"/>
            <a:ext cx="12192000" cy="1291556"/>
          </a:xfrm>
        </p:spPr>
        <p:txBody>
          <a:bodyPr>
            <a:noAutofit/>
          </a:bodyPr>
          <a:lstStyle/>
          <a:p>
            <a:r>
              <a:rPr lang="de-DE" sz="1800" b="1" dirty="0">
                <a:effectLst/>
                <a:latin typeface="Franklin Gothic Book" panose="020B0503020102020204" pitchFamily="34" charset="0"/>
                <a:ea typeface="Calibri" panose="020F0502020204030204" pitchFamily="34" charset="0"/>
                <a:cs typeface="Calibri" panose="020F0502020204030204" pitchFamily="34" charset="0"/>
              </a:rPr>
              <a:t>Gelingen und Scheitern von </a:t>
            </a:r>
            <a:br>
              <a:rPr lang="de-DE" sz="1800" b="1" dirty="0">
                <a:effectLst/>
                <a:latin typeface="Franklin Gothic Book" panose="020B0503020102020204" pitchFamily="34" charset="0"/>
                <a:ea typeface="Calibri" panose="020F0502020204030204" pitchFamily="34" charset="0"/>
                <a:cs typeface="Calibri" panose="020F0502020204030204" pitchFamily="34" charset="0"/>
              </a:rPr>
            </a:br>
            <a:r>
              <a:rPr lang="de-DE" sz="1800" b="1" dirty="0">
                <a:effectLst/>
                <a:latin typeface="Franklin Gothic Book" panose="020B0503020102020204" pitchFamily="34" charset="0"/>
                <a:ea typeface="Calibri" panose="020F0502020204030204" pitchFamily="34" charset="0"/>
                <a:cs typeface="Calibri" panose="020F0502020204030204" pitchFamily="34" charset="0"/>
              </a:rPr>
              <a:t>Kooperationen und kollektiven Arbeitsformen im Grafik-Design</a:t>
            </a:r>
            <a:br>
              <a:rPr lang="de-DE" sz="1800" b="1" dirty="0">
                <a:effectLst/>
                <a:latin typeface="Franklin Gothic Book" panose="020B0503020102020204" pitchFamily="34" charset="0"/>
                <a:ea typeface="Calibri" panose="020F0502020204030204" pitchFamily="34" charset="0"/>
                <a:cs typeface="Calibri" panose="020F0502020204030204" pitchFamily="34" charset="0"/>
              </a:rPr>
            </a:br>
            <a:br>
              <a:rPr lang="de-DE" sz="1800" b="1" dirty="0">
                <a:effectLst/>
                <a:latin typeface="Franklin Gothic Book" panose="020B0503020102020204" pitchFamily="34" charset="0"/>
                <a:ea typeface="Calibri" panose="020F0502020204030204" pitchFamily="34" charset="0"/>
                <a:cs typeface="Calibri" panose="020F0502020204030204" pitchFamily="34" charset="0"/>
              </a:rPr>
            </a:br>
            <a:r>
              <a:rPr lang="de-DE" dirty="0"/>
              <a:t>Alexandros </a:t>
            </a:r>
            <a:r>
              <a:rPr lang="de-DE" dirty="0" err="1"/>
              <a:t>Michalakopoulos</a:t>
            </a:r>
            <a:r>
              <a:rPr lang="de-DE" dirty="0"/>
              <a:t> &amp; Andreas Ruhe (MORPHORIA DESIGN COLLECTIVE)</a:t>
            </a:r>
            <a:br>
              <a:rPr lang="de-DE" dirty="0"/>
            </a:br>
            <a:r>
              <a:rPr lang="de-DE" dirty="0"/>
              <a:t>14.10.2022</a:t>
            </a:r>
          </a:p>
        </p:txBody>
      </p:sp>
    </p:spTree>
    <p:extLst>
      <p:ext uri="{BB962C8B-B14F-4D97-AF65-F5344CB8AC3E}">
        <p14:creationId xmlns:p14="http://schemas.microsoft.com/office/powerpoint/2010/main" val="57760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Ein Bild, das Karte enthält.&#10;&#10;Automatisch generierte Beschreibung">
            <a:extLst>
              <a:ext uri="{FF2B5EF4-FFF2-40B4-BE49-F238E27FC236}">
                <a16:creationId xmlns:a16="http://schemas.microsoft.com/office/drawing/2014/main" id="{044C8A77-E2FC-420B-BB2E-E6864DD670FF}"/>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4750019" y="-60435"/>
            <a:ext cx="4457700" cy="6010275"/>
          </a:xfrm>
          <a:prstGeom prst="rect">
            <a:avLst/>
          </a:prstGeom>
        </p:spPr>
      </p:pic>
      <p:sp>
        <p:nvSpPr>
          <p:cNvPr id="2" name="Titel 1">
            <a:extLst>
              <a:ext uri="{FF2B5EF4-FFF2-40B4-BE49-F238E27FC236}">
                <a16:creationId xmlns:a16="http://schemas.microsoft.com/office/drawing/2014/main" id="{58DA5C84-C144-4A2A-BA7D-485A1D73ACA3}"/>
              </a:ext>
            </a:extLst>
          </p:cNvPr>
          <p:cNvSpPr>
            <a:spLocks noGrp="1"/>
          </p:cNvSpPr>
          <p:nvPr>
            <p:ph type="title"/>
          </p:nvPr>
        </p:nvSpPr>
        <p:spPr>
          <a:xfrm>
            <a:off x="-59634" y="889719"/>
            <a:ext cx="5482055" cy="577081"/>
          </a:xfrm>
        </p:spPr>
        <p:txBody>
          <a:bodyPr/>
          <a:lstStyle/>
          <a:p>
            <a:r>
              <a:rPr lang="de-DE" dirty="0"/>
              <a:t>Vorstellungsrunde: Standort</a:t>
            </a:r>
          </a:p>
        </p:txBody>
      </p:sp>
      <p:sp>
        <p:nvSpPr>
          <p:cNvPr id="4" name="Datumsplatzhalter 3">
            <a:extLst>
              <a:ext uri="{FF2B5EF4-FFF2-40B4-BE49-F238E27FC236}">
                <a16:creationId xmlns:a16="http://schemas.microsoft.com/office/drawing/2014/main" id="{69F952EB-C37B-4AE0-B1F2-3E8745512FD1}"/>
              </a:ext>
            </a:extLst>
          </p:cNvPr>
          <p:cNvSpPr>
            <a:spLocks noGrp="1"/>
          </p:cNvSpPr>
          <p:nvPr>
            <p:ph type="dt" sz="half" idx="10"/>
          </p:nvPr>
        </p:nvSpPr>
        <p:spPr/>
        <p:txBody>
          <a:bodyPr/>
          <a:lstStyle/>
          <a:p>
            <a:r>
              <a:rPr lang="de-DE"/>
              <a:t>14.10.2022</a:t>
            </a:r>
            <a:endParaRPr lang="de-DE" dirty="0"/>
          </a:p>
        </p:txBody>
      </p:sp>
      <p:sp>
        <p:nvSpPr>
          <p:cNvPr id="5" name="Fußzeilenplatzhalter 4">
            <a:extLst>
              <a:ext uri="{FF2B5EF4-FFF2-40B4-BE49-F238E27FC236}">
                <a16:creationId xmlns:a16="http://schemas.microsoft.com/office/drawing/2014/main" id="{48A6CCCA-B07C-4C71-9D1E-1D0B8F45A2C2}"/>
              </a:ext>
            </a:extLst>
          </p:cNvPr>
          <p:cNvSpPr>
            <a:spLocks noGrp="1"/>
          </p:cNvSpPr>
          <p:nvPr>
            <p:ph type="ftr" sz="quarter" idx="11"/>
          </p:nvPr>
        </p:nvSpPr>
        <p:spPr/>
        <p:txBody>
          <a:bodyPr/>
          <a:lstStyle/>
          <a:p>
            <a:r>
              <a:rPr lang="de-DE"/>
              <a:t>Think Tank "Kooperationen" Follow-Up</a:t>
            </a:r>
            <a:endParaRPr lang="de-DE" dirty="0"/>
          </a:p>
        </p:txBody>
      </p:sp>
      <p:pic>
        <p:nvPicPr>
          <p:cNvPr id="6" name="Grafik 5" descr="Ein Bild, das Text enthält.&#10;&#10;Automatisch generierte Beschreibung">
            <a:extLst>
              <a:ext uri="{FF2B5EF4-FFF2-40B4-BE49-F238E27FC236}">
                <a16:creationId xmlns:a16="http://schemas.microsoft.com/office/drawing/2014/main" id="{FD9BC7F1-D46B-43D2-9C1B-E5B86F708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998" y="2692829"/>
            <a:ext cx="4100259" cy="1422851"/>
          </a:xfrm>
          <a:prstGeom prst="rect">
            <a:avLst/>
          </a:prstGeom>
          <a:ln>
            <a:noFill/>
          </a:ln>
          <a:effectLst>
            <a:outerShdw blurRad="292100" dist="139700" dir="2700000" algn="tl" rotWithShape="0">
              <a:srgbClr val="333333">
                <a:alpha val="65000"/>
              </a:srgbClr>
            </a:outerShdw>
          </a:effectLst>
        </p:spPr>
      </p:pic>
      <p:sp>
        <p:nvSpPr>
          <p:cNvPr id="7" name="Inhaltsplatzhalter 2">
            <a:extLst>
              <a:ext uri="{FF2B5EF4-FFF2-40B4-BE49-F238E27FC236}">
                <a16:creationId xmlns:a16="http://schemas.microsoft.com/office/drawing/2014/main" id="{C51A6176-CFCD-441E-B286-F00779DB6460}"/>
              </a:ext>
            </a:extLst>
          </p:cNvPr>
          <p:cNvSpPr txBox="1">
            <a:spLocks/>
          </p:cNvSpPr>
          <p:nvPr/>
        </p:nvSpPr>
        <p:spPr>
          <a:xfrm>
            <a:off x="100983" y="2281434"/>
            <a:ext cx="4285017" cy="2295131"/>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spcAft>
                <a:spcPts val="0"/>
              </a:spcAft>
              <a:buClr>
                <a:srgbClr val="E8DC1F"/>
              </a:buClr>
              <a:buFont typeface="Wingdings 3" panose="05040102010807070707" pitchFamily="18" charset="2"/>
              <a:buChar char=""/>
              <a:defRPr sz="2000" kern="1200">
                <a:solidFill>
                  <a:srgbClr val="646464"/>
                </a:solidFill>
                <a:latin typeface="Abadi" panose="020B0604020104020204" pitchFamily="34" charset="0"/>
                <a:ea typeface="+mn-ea"/>
                <a:cs typeface="+mn-cs"/>
              </a:defRPr>
            </a:lvl1pPr>
            <a:lvl2pPr marL="685800" indent="-228600" algn="l" defTabSz="914400" rtl="0" eaLnBrk="1" latinLnBrk="0" hangingPunct="1">
              <a:lnSpc>
                <a:spcPct val="120000"/>
              </a:lnSpc>
              <a:spcBef>
                <a:spcPts val="500"/>
              </a:spcBef>
              <a:spcAft>
                <a:spcPts val="0"/>
              </a:spcAft>
              <a:buClr>
                <a:srgbClr val="4B4B4B"/>
              </a:buClr>
              <a:buSzPct val="75000"/>
              <a:buFont typeface="Wingdings 3" panose="05040102010807070707" pitchFamily="18" charset="2"/>
              <a:buChar char=""/>
              <a:defRPr sz="2000" kern="1200">
                <a:solidFill>
                  <a:srgbClr val="646464"/>
                </a:solidFill>
                <a:latin typeface="Abadi" panose="020B0604020104020204" pitchFamily="34" charset="0"/>
                <a:ea typeface="+mn-ea"/>
                <a:cs typeface="+mn-cs"/>
              </a:defRPr>
            </a:lvl2pPr>
            <a:lvl3pPr marL="1143000" indent="-228600" algn="l" defTabSz="914400" rtl="0" eaLnBrk="1" latinLnBrk="0" hangingPunct="1">
              <a:lnSpc>
                <a:spcPct val="120000"/>
              </a:lnSpc>
              <a:spcBef>
                <a:spcPts val="500"/>
              </a:spcBef>
              <a:spcAft>
                <a:spcPts val="0"/>
              </a:spcAft>
              <a:buFont typeface="Arial" panose="020B0604020202020204" pitchFamily="34" charset="0"/>
              <a:buChar char="•"/>
              <a:defRPr sz="2000" kern="1200">
                <a:solidFill>
                  <a:srgbClr val="646464"/>
                </a:solidFill>
                <a:latin typeface="Abadi" panose="020B0604020104020204" pitchFamily="34" charset="0"/>
                <a:ea typeface="+mn-ea"/>
                <a:cs typeface="+mn-cs"/>
              </a:defRPr>
            </a:lvl3pPr>
            <a:lvl4pPr marL="1600200" indent="-228600" algn="l" defTabSz="914400" rtl="0" eaLnBrk="1" latinLnBrk="0" hangingPunct="1">
              <a:lnSpc>
                <a:spcPct val="120000"/>
              </a:lnSpc>
              <a:spcBef>
                <a:spcPts val="500"/>
              </a:spcBef>
              <a:spcAft>
                <a:spcPts val="0"/>
              </a:spcAft>
              <a:buFont typeface="Arial" panose="020B0604020202020204" pitchFamily="34" charset="0"/>
              <a:buChar char="•"/>
              <a:defRPr sz="2000" kern="1200">
                <a:solidFill>
                  <a:srgbClr val="646464"/>
                </a:solidFill>
                <a:latin typeface="Abadi" panose="020B0604020104020204" pitchFamily="34" charset="0"/>
                <a:ea typeface="+mn-ea"/>
                <a:cs typeface="+mn-cs"/>
              </a:defRPr>
            </a:lvl4pPr>
            <a:lvl5pPr marL="2057400" indent="-228600" algn="l" defTabSz="914400" rtl="0" eaLnBrk="1" latinLnBrk="0" hangingPunct="1">
              <a:lnSpc>
                <a:spcPct val="120000"/>
              </a:lnSpc>
              <a:spcBef>
                <a:spcPts val="500"/>
              </a:spcBef>
              <a:spcAft>
                <a:spcPts val="0"/>
              </a:spcAft>
              <a:buFont typeface="Arial" panose="020B0604020202020204" pitchFamily="34" charset="0"/>
              <a:buChar char="•"/>
              <a:defRPr sz="2000" kern="1200">
                <a:solidFill>
                  <a:srgbClr val="646464"/>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de-DE" dirty="0"/>
              <a:t>Whiteboard bearbeiten</a:t>
            </a:r>
          </a:p>
        </p:txBody>
      </p:sp>
    </p:spTree>
    <p:extLst>
      <p:ext uri="{BB962C8B-B14F-4D97-AF65-F5344CB8AC3E}">
        <p14:creationId xmlns:p14="http://schemas.microsoft.com/office/powerpoint/2010/main" val="411977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3AFCAB2-8F87-4E40-AB30-91140912781A}"/>
              </a:ext>
            </a:extLst>
          </p:cNvPr>
          <p:cNvSpPr>
            <a:spLocks noGrp="1"/>
          </p:cNvSpPr>
          <p:nvPr>
            <p:ph type="title"/>
          </p:nvPr>
        </p:nvSpPr>
        <p:spPr>
          <a:xfrm>
            <a:off x="-59633" y="889719"/>
            <a:ext cx="7963412" cy="577081"/>
          </a:xfrm>
        </p:spPr>
        <p:txBody>
          <a:bodyPr>
            <a:normAutofit/>
          </a:bodyPr>
          <a:lstStyle/>
          <a:p>
            <a:r>
              <a:rPr lang="de-DE" dirty="0"/>
              <a:t>Vorstellungsrunde: Kooperationsdomänen</a:t>
            </a:r>
          </a:p>
        </p:txBody>
      </p:sp>
      <p:sp>
        <p:nvSpPr>
          <p:cNvPr id="6" name="Textfeld 5">
            <a:extLst>
              <a:ext uri="{FF2B5EF4-FFF2-40B4-BE49-F238E27FC236}">
                <a16:creationId xmlns:a16="http://schemas.microsoft.com/office/drawing/2014/main" id="{B65852FB-A9E3-4C1D-ABC5-9EC1DD929CD1}"/>
              </a:ext>
            </a:extLst>
          </p:cNvPr>
          <p:cNvSpPr txBox="1"/>
          <p:nvPr/>
        </p:nvSpPr>
        <p:spPr>
          <a:xfrm rot="5400000">
            <a:off x="8917898" y="2673937"/>
            <a:ext cx="5948039" cy="600164"/>
          </a:xfrm>
          <a:prstGeom prst="rect">
            <a:avLst/>
          </a:prstGeom>
          <a:noFill/>
        </p:spPr>
        <p:txBody>
          <a:bodyPr wrap="square" rtlCol="0">
            <a:spAutoFit/>
          </a:bodyPr>
          <a:lstStyle/>
          <a:p>
            <a:r>
              <a:rPr lang="de-DE" sz="1100" dirty="0">
                <a:solidFill>
                  <a:srgbClr val="646464"/>
                </a:solidFill>
              </a:rPr>
              <a:t>Bosse, E., &amp; </a:t>
            </a:r>
            <a:r>
              <a:rPr lang="de-DE" sz="1100" dirty="0" err="1">
                <a:solidFill>
                  <a:srgbClr val="646464"/>
                </a:solidFill>
              </a:rPr>
              <a:t>Würmseer</a:t>
            </a:r>
            <a:r>
              <a:rPr lang="de-DE" sz="1100" dirty="0">
                <a:solidFill>
                  <a:srgbClr val="646464"/>
                </a:solidFill>
              </a:rPr>
              <a:t>, G. (2020). </a:t>
            </a:r>
            <a:r>
              <a:rPr lang="de-DE" sz="1100" i="1" dirty="0">
                <a:solidFill>
                  <a:srgbClr val="646464"/>
                </a:solidFill>
              </a:rPr>
              <a:t>Hochschulverbünde. Ein aktueller Überblick zu Rahmenbedingungen, Organisation, Herausforderungen und Erfolgsfaktoren lehrbezogener Zusammenarbeit</a:t>
            </a:r>
            <a:r>
              <a:rPr lang="de-DE" sz="1100" dirty="0">
                <a:solidFill>
                  <a:srgbClr val="646464"/>
                </a:solidFill>
              </a:rPr>
              <a:t> (HIS-HE: Medium Nr. 4). HIS-Institut für Hochschulentwicklung e. V.</a:t>
            </a:r>
            <a:endParaRPr lang="de-DE" sz="1100" dirty="0">
              <a:solidFill>
                <a:srgbClr val="646464"/>
              </a:solidFill>
              <a:effectLst/>
            </a:endParaRPr>
          </a:p>
        </p:txBody>
      </p:sp>
      <p:pic>
        <p:nvPicPr>
          <p:cNvPr id="2" name="Grafik 1">
            <a:extLst>
              <a:ext uri="{FF2B5EF4-FFF2-40B4-BE49-F238E27FC236}">
                <a16:creationId xmlns:a16="http://schemas.microsoft.com/office/drawing/2014/main" id="{9C772439-93EB-47A7-B824-7398222553C3}"/>
              </a:ext>
            </a:extLst>
          </p:cNvPr>
          <p:cNvPicPr>
            <a:picLocks noChangeAspect="1"/>
          </p:cNvPicPr>
          <p:nvPr/>
        </p:nvPicPr>
        <p:blipFill rotWithShape="1">
          <a:blip r:embed="rId3">
            <a:duotone>
              <a:prstClr val="black"/>
              <a:schemeClr val="accent4">
                <a:tint val="45000"/>
                <a:satMod val="400000"/>
              </a:schemeClr>
            </a:duotone>
          </a:blip>
          <a:srcRect l="22427" t="26621" r="33884" b="24660"/>
          <a:stretch/>
        </p:blipFill>
        <p:spPr>
          <a:xfrm>
            <a:off x="2659529" y="1545021"/>
            <a:ext cx="6872942" cy="4311140"/>
          </a:xfrm>
          <a:prstGeom prst="rect">
            <a:avLst/>
          </a:prstGeom>
          <a:ln>
            <a:noFill/>
          </a:ln>
          <a:effectLst>
            <a:outerShdw blurRad="292100" dist="139700" dir="2700000" algn="tl" rotWithShape="0">
              <a:srgbClr val="333333">
                <a:alpha val="65000"/>
              </a:srgbClr>
            </a:outerShdw>
          </a:effectLst>
        </p:spPr>
      </p:pic>
      <p:sp>
        <p:nvSpPr>
          <p:cNvPr id="8" name="Datumsplatzhalter 7">
            <a:extLst>
              <a:ext uri="{FF2B5EF4-FFF2-40B4-BE49-F238E27FC236}">
                <a16:creationId xmlns:a16="http://schemas.microsoft.com/office/drawing/2014/main" id="{CC33EAB5-D364-4419-BE19-CCCA9E67FDD9}"/>
              </a:ext>
            </a:extLst>
          </p:cNvPr>
          <p:cNvSpPr>
            <a:spLocks noGrp="1"/>
          </p:cNvSpPr>
          <p:nvPr>
            <p:ph type="dt" sz="half" idx="10"/>
          </p:nvPr>
        </p:nvSpPr>
        <p:spPr/>
        <p:txBody>
          <a:bodyPr/>
          <a:lstStyle/>
          <a:p>
            <a:r>
              <a:rPr lang="de-DE"/>
              <a:t>14.10.2022</a:t>
            </a:r>
            <a:endParaRPr lang="de-DE" dirty="0"/>
          </a:p>
        </p:txBody>
      </p:sp>
      <p:sp>
        <p:nvSpPr>
          <p:cNvPr id="10" name="Fußzeilenplatzhalter 9">
            <a:extLst>
              <a:ext uri="{FF2B5EF4-FFF2-40B4-BE49-F238E27FC236}">
                <a16:creationId xmlns:a16="http://schemas.microsoft.com/office/drawing/2014/main" id="{E9C8810D-C928-4860-9ABD-8D46BAEF6864}"/>
              </a:ext>
            </a:extLst>
          </p:cNvPr>
          <p:cNvSpPr>
            <a:spLocks noGrp="1"/>
          </p:cNvSpPr>
          <p:nvPr>
            <p:ph type="ftr" sz="quarter" idx="11"/>
          </p:nvPr>
        </p:nvSpPr>
        <p:spPr/>
        <p:txBody>
          <a:bodyPr/>
          <a:lstStyle/>
          <a:p>
            <a:r>
              <a:rPr lang="de-DE"/>
              <a:t>Think Tank "Kooperationen" Follow-Up</a:t>
            </a:r>
            <a:endParaRPr lang="de-DE" dirty="0"/>
          </a:p>
        </p:txBody>
      </p:sp>
    </p:spTree>
    <p:extLst>
      <p:ext uri="{BB962C8B-B14F-4D97-AF65-F5344CB8AC3E}">
        <p14:creationId xmlns:p14="http://schemas.microsoft.com/office/powerpoint/2010/main" val="428082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Gerader Verbinder 10">
            <a:extLst>
              <a:ext uri="{FF2B5EF4-FFF2-40B4-BE49-F238E27FC236}">
                <a16:creationId xmlns:a16="http://schemas.microsoft.com/office/drawing/2014/main" id="{93E578AD-D534-4155-A7D4-FA3C002C2643}"/>
              </a:ext>
            </a:extLst>
          </p:cNvPr>
          <p:cNvCxnSpPr/>
          <p:nvPr/>
        </p:nvCxnSpPr>
        <p:spPr>
          <a:xfrm>
            <a:off x="0" y="3429000"/>
            <a:ext cx="1232863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6DDD24FE-A617-4E35-A9C3-F16451DAA62B}"/>
              </a:ext>
            </a:extLst>
          </p:cNvPr>
          <p:cNvCxnSpPr>
            <a:cxnSpLocks/>
          </p:cNvCxnSpPr>
          <p:nvPr/>
        </p:nvCxnSpPr>
        <p:spPr>
          <a:xfrm flipV="1">
            <a:off x="6096000" y="-73572"/>
            <a:ext cx="0" cy="71470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54433F19-E805-46DC-8F47-7F715F75A23E}"/>
              </a:ext>
            </a:extLst>
          </p:cNvPr>
          <p:cNvSpPr txBox="1"/>
          <p:nvPr/>
        </p:nvSpPr>
        <p:spPr>
          <a:xfrm>
            <a:off x="4839551" y="2172551"/>
            <a:ext cx="2512898" cy="2512898"/>
          </a:xfrm>
          <a:prstGeom prst="rect">
            <a:avLst/>
          </a:prstGeom>
          <a:solidFill>
            <a:schemeClr val="accent4">
              <a:lumMod val="20000"/>
              <a:lumOff val="80000"/>
            </a:schemeClr>
          </a:solidFill>
          <a:effectLst>
            <a:outerShdw blurRad="50800" dist="38100" dir="2700000" algn="tl" rotWithShape="0">
              <a:prstClr val="black">
                <a:alpha val="40000"/>
              </a:prstClr>
            </a:outerShdw>
            <a:softEdge rad="12700"/>
          </a:effectLst>
        </p:spPr>
        <p:txBody>
          <a:bodyPr wrap="square" rtlCol="0" anchor="ctr">
            <a:noAutofit/>
          </a:bodyPr>
          <a:lstStyle/>
          <a:p>
            <a:pPr algn="ctr"/>
            <a:r>
              <a:rPr lang="de-DE" b="1" dirty="0">
                <a:latin typeface="Bradley Hand ITC" panose="03070402050302030203" pitchFamily="66" charset="0"/>
              </a:rPr>
              <a:t>Welche Erfahrungen aus der kollektiven Arbeitsweise bei </a:t>
            </a:r>
            <a:r>
              <a:rPr lang="de-DE" b="1" dirty="0" err="1">
                <a:latin typeface="Bradley Hand ITC" panose="03070402050302030203" pitchFamily="66" charset="0"/>
              </a:rPr>
              <a:t>morphoria</a:t>
            </a:r>
            <a:r>
              <a:rPr lang="de-DE" b="1" dirty="0">
                <a:latin typeface="Bradley Hand ITC" panose="03070402050302030203" pitchFamily="66" charset="0"/>
              </a:rPr>
              <a:t> sind auf meinen Hochschulkontext übertragbar? </a:t>
            </a:r>
          </a:p>
        </p:txBody>
      </p:sp>
    </p:spTree>
    <p:extLst>
      <p:ext uri="{BB962C8B-B14F-4D97-AF65-F5344CB8AC3E}">
        <p14:creationId xmlns:p14="http://schemas.microsoft.com/office/powerpoint/2010/main" val="294992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54433F19-E805-46DC-8F47-7F715F75A23E}"/>
              </a:ext>
            </a:extLst>
          </p:cNvPr>
          <p:cNvSpPr txBox="1"/>
          <p:nvPr/>
        </p:nvSpPr>
        <p:spPr>
          <a:xfrm>
            <a:off x="0" y="0"/>
            <a:ext cx="1800000" cy="1800000"/>
          </a:xfrm>
          <a:prstGeom prst="rect">
            <a:avLst/>
          </a:prstGeom>
          <a:solidFill>
            <a:schemeClr val="accent4">
              <a:lumMod val="20000"/>
              <a:lumOff val="80000"/>
            </a:schemeClr>
          </a:solidFill>
          <a:effectLst>
            <a:outerShdw blurRad="50800" dist="38100" dir="2700000" algn="tl" rotWithShape="0">
              <a:prstClr val="black">
                <a:alpha val="40000"/>
              </a:prstClr>
            </a:outerShdw>
            <a:softEdge rad="12700"/>
          </a:effectLst>
        </p:spPr>
        <p:txBody>
          <a:bodyPr wrap="square" rtlCol="0" anchor="ctr">
            <a:noAutofit/>
          </a:bodyPr>
          <a:lstStyle/>
          <a:p>
            <a:pPr algn="ctr"/>
            <a:r>
              <a:rPr lang="de-DE" b="1" dirty="0">
                <a:latin typeface="Bradley Hand ITC" panose="03070402050302030203" pitchFamily="66" charset="0"/>
              </a:rPr>
              <a:t>Motive, Inhalte, Ziele</a:t>
            </a:r>
          </a:p>
        </p:txBody>
      </p:sp>
      <p:sp>
        <p:nvSpPr>
          <p:cNvPr id="7" name="Textfeld 6">
            <a:extLst>
              <a:ext uri="{FF2B5EF4-FFF2-40B4-BE49-F238E27FC236}">
                <a16:creationId xmlns:a16="http://schemas.microsoft.com/office/drawing/2014/main" id="{B4D9985C-955E-407A-8CB1-859E889C3987}"/>
              </a:ext>
            </a:extLst>
          </p:cNvPr>
          <p:cNvSpPr txBox="1"/>
          <p:nvPr/>
        </p:nvSpPr>
        <p:spPr>
          <a:xfrm>
            <a:off x="10392001" y="0"/>
            <a:ext cx="1800000" cy="1800000"/>
          </a:xfrm>
          <a:prstGeom prst="rect">
            <a:avLst/>
          </a:prstGeom>
          <a:solidFill>
            <a:schemeClr val="accent4">
              <a:lumMod val="20000"/>
              <a:lumOff val="80000"/>
            </a:schemeClr>
          </a:solidFill>
          <a:effectLst>
            <a:outerShdw blurRad="50800" dist="38100" dir="2700000" algn="tl" rotWithShape="0">
              <a:prstClr val="black">
                <a:alpha val="40000"/>
              </a:prstClr>
            </a:outerShdw>
            <a:softEdge rad="12700"/>
          </a:effectLst>
        </p:spPr>
        <p:txBody>
          <a:bodyPr wrap="square" rtlCol="0" anchor="ctr">
            <a:noAutofit/>
          </a:bodyPr>
          <a:lstStyle/>
          <a:p>
            <a:pPr algn="ctr"/>
            <a:r>
              <a:rPr lang="de-DE" b="1" dirty="0">
                <a:latin typeface="Bradley Hand ITC" panose="03070402050302030203" pitchFamily="66" charset="0"/>
              </a:rPr>
              <a:t>Struktur, Organisation, </a:t>
            </a:r>
            <a:r>
              <a:rPr lang="de-DE" b="1" dirty="0" err="1">
                <a:latin typeface="Bradley Hand ITC" panose="03070402050302030203" pitchFamily="66" charset="0"/>
              </a:rPr>
              <a:t>Kommuni</a:t>
            </a:r>
            <a:r>
              <a:rPr lang="de-DE" b="1" dirty="0">
                <a:latin typeface="Bradley Hand ITC" panose="03070402050302030203" pitchFamily="66" charset="0"/>
              </a:rPr>
              <a:t>-kation</a:t>
            </a:r>
          </a:p>
        </p:txBody>
      </p:sp>
      <p:sp>
        <p:nvSpPr>
          <p:cNvPr id="8" name="Textfeld 7">
            <a:extLst>
              <a:ext uri="{FF2B5EF4-FFF2-40B4-BE49-F238E27FC236}">
                <a16:creationId xmlns:a16="http://schemas.microsoft.com/office/drawing/2014/main" id="{D302F232-5E4A-48FE-8D87-0E25E22FEA6F}"/>
              </a:ext>
            </a:extLst>
          </p:cNvPr>
          <p:cNvSpPr txBox="1"/>
          <p:nvPr/>
        </p:nvSpPr>
        <p:spPr>
          <a:xfrm>
            <a:off x="0" y="5058000"/>
            <a:ext cx="1800000" cy="1800000"/>
          </a:xfrm>
          <a:prstGeom prst="rect">
            <a:avLst/>
          </a:prstGeom>
          <a:solidFill>
            <a:schemeClr val="accent4">
              <a:lumMod val="20000"/>
              <a:lumOff val="80000"/>
            </a:schemeClr>
          </a:solidFill>
          <a:effectLst>
            <a:outerShdw blurRad="50800" dist="38100" dir="2700000" algn="tl" rotWithShape="0">
              <a:prstClr val="black">
                <a:alpha val="40000"/>
              </a:prstClr>
            </a:outerShdw>
            <a:softEdge rad="12700"/>
          </a:effectLst>
        </p:spPr>
        <p:txBody>
          <a:bodyPr wrap="square" rtlCol="0" anchor="ctr">
            <a:noAutofit/>
          </a:bodyPr>
          <a:lstStyle/>
          <a:p>
            <a:pPr algn="ctr"/>
            <a:r>
              <a:rPr lang="de-DE" b="1" dirty="0">
                <a:latin typeface="Bradley Hand ITC" panose="03070402050302030203" pitchFamily="66" charset="0"/>
              </a:rPr>
              <a:t>Ergebnisse/</a:t>
            </a:r>
            <a:br>
              <a:rPr lang="de-DE" b="1" dirty="0">
                <a:latin typeface="Bradley Hand ITC" panose="03070402050302030203" pitchFamily="66" charset="0"/>
              </a:rPr>
            </a:br>
            <a:r>
              <a:rPr lang="de-DE" b="1" dirty="0">
                <a:latin typeface="Bradley Hand ITC" panose="03070402050302030203" pitchFamily="66" charset="0"/>
              </a:rPr>
              <a:t>Erwartungen</a:t>
            </a:r>
          </a:p>
        </p:txBody>
      </p:sp>
      <p:sp>
        <p:nvSpPr>
          <p:cNvPr id="9" name="Textfeld 8">
            <a:extLst>
              <a:ext uri="{FF2B5EF4-FFF2-40B4-BE49-F238E27FC236}">
                <a16:creationId xmlns:a16="http://schemas.microsoft.com/office/drawing/2014/main" id="{D2AFAE12-6616-4C8C-B936-6AA8B1CA7B52}"/>
              </a:ext>
            </a:extLst>
          </p:cNvPr>
          <p:cNvSpPr txBox="1"/>
          <p:nvPr/>
        </p:nvSpPr>
        <p:spPr>
          <a:xfrm>
            <a:off x="10392001" y="5058000"/>
            <a:ext cx="1800000" cy="1800000"/>
          </a:xfrm>
          <a:prstGeom prst="rect">
            <a:avLst/>
          </a:prstGeom>
          <a:solidFill>
            <a:schemeClr val="accent4">
              <a:lumMod val="20000"/>
              <a:lumOff val="80000"/>
            </a:schemeClr>
          </a:solidFill>
          <a:effectLst>
            <a:outerShdw blurRad="50800" dist="38100" dir="2700000" algn="tl" rotWithShape="0">
              <a:prstClr val="black">
                <a:alpha val="40000"/>
              </a:prstClr>
            </a:outerShdw>
            <a:softEdge rad="12700"/>
          </a:effectLst>
        </p:spPr>
        <p:txBody>
          <a:bodyPr wrap="square" rtlCol="0" anchor="ctr">
            <a:noAutofit/>
          </a:bodyPr>
          <a:lstStyle/>
          <a:p>
            <a:pPr algn="ctr"/>
            <a:r>
              <a:rPr lang="de-DE" b="1" dirty="0">
                <a:latin typeface="Bradley Hand ITC" panose="03070402050302030203" pitchFamily="66" charset="0"/>
              </a:rPr>
              <a:t>Wirkung/</a:t>
            </a:r>
            <a:br>
              <a:rPr lang="de-DE" b="1" dirty="0">
                <a:latin typeface="Bradley Hand ITC" panose="03070402050302030203" pitchFamily="66" charset="0"/>
              </a:rPr>
            </a:br>
            <a:r>
              <a:rPr lang="de-DE" b="1" dirty="0">
                <a:latin typeface="Bradley Hand ITC" panose="03070402050302030203" pitchFamily="66" charset="0"/>
              </a:rPr>
              <a:t>Transfer</a:t>
            </a:r>
          </a:p>
        </p:txBody>
      </p:sp>
      <p:cxnSp>
        <p:nvCxnSpPr>
          <p:cNvPr id="11" name="Gerader Verbinder 10">
            <a:extLst>
              <a:ext uri="{FF2B5EF4-FFF2-40B4-BE49-F238E27FC236}">
                <a16:creationId xmlns:a16="http://schemas.microsoft.com/office/drawing/2014/main" id="{93E578AD-D534-4155-A7D4-FA3C002C2643}"/>
              </a:ext>
            </a:extLst>
          </p:cNvPr>
          <p:cNvCxnSpPr/>
          <p:nvPr/>
        </p:nvCxnSpPr>
        <p:spPr>
          <a:xfrm>
            <a:off x="0" y="3429000"/>
            <a:ext cx="1232863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6DDD24FE-A617-4E35-A9C3-F16451DAA62B}"/>
              </a:ext>
            </a:extLst>
          </p:cNvPr>
          <p:cNvCxnSpPr>
            <a:cxnSpLocks/>
          </p:cNvCxnSpPr>
          <p:nvPr/>
        </p:nvCxnSpPr>
        <p:spPr>
          <a:xfrm flipV="1">
            <a:off x="6096000" y="-73572"/>
            <a:ext cx="0" cy="714703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55E30EC2-E8B5-4BE2-B3F5-AF6AD3400497}"/>
              </a:ext>
            </a:extLst>
          </p:cNvPr>
          <p:cNvSpPr txBox="1"/>
          <p:nvPr/>
        </p:nvSpPr>
        <p:spPr>
          <a:xfrm>
            <a:off x="4296000" y="2529000"/>
            <a:ext cx="1800000" cy="1800000"/>
          </a:xfrm>
          <a:prstGeom prst="rect">
            <a:avLst/>
          </a:prstGeom>
          <a:solidFill>
            <a:schemeClr val="accent2">
              <a:lumMod val="20000"/>
              <a:lumOff val="80000"/>
            </a:schemeClr>
          </a:solidFill>
          <a:effectLst>
            <a:outerShdw blurRad="50800" dist="38100" dir="2700000" algn="tl" rotWithShape="0">
              <a:prstClr val="black">
                <a:alpha val="40000"/>
              </a:prstClr>
            </a:outerShdw>
            <a:softEdge rad="12700"/>
          </a:effectLst>
        </p:spPr>
        <p:txBody>
          <a:bodyPr wrap="square" rtlCol="0" anchor="ctr">
            <a:noAutofit/>
          </a:bodyPr>
          <a:lstStyle/>
          <a:p>
            <a:pPr algn="ctr"/>
            <a:r>
              <a:rPr lang="de-DE" b="1" dirty="0">
                <a:latin typeface="Bradley Hand ITC" panose="03070402050302030203" pitchFamily="66" charset="0"/>
              </a:rPr>
              <a:t>Welche Herausforder-</a:t>
            </a:r>
            <a:r>
              <a:rPr lang="de-DE" b="1" dirty="0" err="1">
                <a:latin typeface="Bradley Hand ITC" panose="03070402050302030203" pitchFamily="66" charset="0"/>
              </a:rPr>
              <a:t>ungen</a:t>
            </a:r>
            <a:r>
              <a:rPr lang="de-DE" b="1" dirty="0">
                <a:latin typeface="Bradley Hand ITC" panose="03070402050302030203" pitchFamily="66" charset="0"/>
              </a:rPr>
              <a:t> erlebe ich in meiner Netzwerkarbeit?</a:t>
            </a:r>
          </a:p>
        </p:txBody>
      </p:sp>
      <p:sp>
        <p:nvSpPr>
          <p:cNvPr id="15" name="Textfeld 14">
            <a:extLst>
              <a:ext uri="{FF2B5EF4-FFF2-40B4-BE49-F238E27FC236}">
                <a16:creationId xmlns:a16="http://schemas.microsoft.com/office/drawing/2014/main" id="{80AB5934-79D5-49CA-806D-EADA7FB7E740}"/>
              </a:ext>
            </a:extLst>
          </p:cNvPr>
          <p:cNvSpPr txBox="1"/>
          <p:nvPr/>
        </p:nvSpPr>
        <p:spPr>
          <a:xfrm>
            <a:off x="6096000" y="2529000"/>
            <a:ext cx="1800000" cy="1800000"/>
          </a:xfrm>
          <a:prstGeom prst="rect">
            <a:avLst/>
          </a:prstGeom>
          <a:solidFill>
            <a:schemeClr val="accent6">
              <a:lumMod val="20000"/>
              <a:lumOff val="80000"/>
            </a:schemeClr>
          </a:solidFill>
          <a:effectLst>
            <a:outerShdw blurRad="50800" dist="38100" dir="2700000" algn="tl" rotWithShape="0">
              <a:prstClr val="black">
                <a:alpha val="40000"/>
              </a:prstClr>
            </a:outerShdw>
            <a:softEdge rad="12700"/>
          </a:effectLst>
        </p:spPr>
        <p:txBody>
          <a:bodyPr wrap="square" rtlCol="0" anchor="ctr">
            <a:noAutofit/>
          </a:bodyPr>
          <a:lstStyle/>
          <a:p>
            <a:pPr algn="ctr"/>
            <a:r>
              <a:rPr lang="de-DE" b="1" dirty="0">
                <a:latin typeface="Bradley Hand ITC" panose="03070402050302030203" pitchFamily="66" charset="0"/>
              </a:rPr>
              <a:t>Wie konnten Probleme gelöst werden?</a:t>
            </a:r>
          </a:p>
        </p:txBody>
      </p:sp>
    </p:spTree>
    <p:extLst>
      <p:ext uri="{BB962C8B-B14F-4D97-AF65-F5344CB8AC3E}">
        <p14:creationId xmlns:p14="http://schemas.microsoft.com/office/powerpoint/2010/main" val="160971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20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Untertitel 11">
            <a:extLst>
              <a:ext uri="{FF2B5EF4-FFF2-40B4-BE49-F238E27FC236}">
                <a16:creationId xmlns:a16="http://schemas.microsoft.com/office/drawing/2014/main" id="{A6258046-5AD9-4D3B-BB32-F064B5567652}"/>
              </a:ext>
            </a:extLst>
          </p:cNvPr>
          <p:cNvSpPr>
            <a:spLocks noGrp="1"/>
          </p:cNvSpPr>
          <p:nvPr>
            <p:ph type="subTitle" idx="1"/>
          </p:nvPr>
        </p:nvSpPr>
        <p:spPr>
          <a:xfrm>
            <a:off x="0" y="2417282"/>
            <a:ext cx="12192000" cy="2717433"/>
          </a:xfrm>
        </p:spPr>
        <p:txBody>
          <a:bodyPr>
            <a:noAutofit/>
          </a:bodyPr>
          <a:lstStyle/>
          <a:p>
            <a:pPr marL="357188" algn="l">
              <a:lnSpc>
                <a:spcPct val="100000"/>
              </a:lnSpc>
              <a:spcBef>
                <a:spcPts val="0"/>
              </a:spcBef>
            </a:pPr>
            <a:r>
              <a:rPr lang="de-DE" sz="1600" b="1" dirty="0"/>
              <a:t>Dr. Matthias Bandtel</a:t>
            </a:r>
          </a:p>
          <a:p>
            <a:pPr marL="357188" algn="l">
              <a:lnSpc>
                <a:spcPct val="100000"/>
              </a:lnSpc>
              <a:spcBef>
                <a:spcPts val="0"/>
              </a:spcBef>
            </a:pPr>
            <a:r>
              <a:rPr lang="de-DE" sz="1600" dirty="0"/>
              <a:t>Geschäftsstelle HND-BW</a:t>
            </a:r>
          </a:p>
          <a:p>
            <a:pPr marL="357188" algn="l">
              <a:lnSpc>
                <a:spcPct val="100000"/>
              </a:lnSpc>
              <a:spcBef>
                <a:spcPts val="0"/>
              </a:spcBef>
            </a:pPr>
            <a:endParaRPr lang="de-DE" sz="1600" dirty="0"/>
          </a:p>
          <a:p>
            <a:pPr marL="357188" algn="l">
              <a:lnSpc>
                <a:spcPct val="100000"/>
              </a:lnSpc>
              <a:spcBef>
                <a:spcPts val="0"/>
              </a:spcBef>
            </a:pPr>
            <a:r>
              <a:rPr lang="de-DE" sz="1600" dirty="0"/>
              <a:t>Hochschulnetzwerk Digitalisierung der Lehre</a:t>
            </a:r>
            <a:br>
              <a:rPr lang="de-DE" sz="1600" dirty="0"/>
            </a:br>
            <a:r>
              <a:rPr lang="de-DE" sz="1600" dirty="0"/>
              <a:t>Baden-Württemberg</a:t>
            </a:r>
          </a:p>
          <a:p>
            <a:pPr marL="357188" algn="l">
              <a:lnSpc>
                <a:spcPct val="100000"/>
              </a:lnSpc>
              <a:spcBef>
                <a:spcPts val="0"/>
              </a:spcBef>
            </a:pPr>
            <a:r>
              <a:rPr lang="de-DE" sz="1600" dirty="0"/>
              <a:t>Karlsruher Institut für Technologie (KIT)</a:t>
            </a:r>
          </a:p>
          <a:p>
            <a:pPr marL="357188" algn="l">
              <a:lnSpc>
                <a:spcPct val="100000"/>
              </a:lnSpc>
              <a:spcBef>
                <a:spcPts val="0"/>
              </a:spcBef>
            </a:pPr>
            <a:r>
              <a:rPr lang="de-DE" sz="1600" dirty="0"/>
              <a:t> </a:t>
            </a:r>
          </a:p>
          <a:p>
            <a:pPr marL="357188" algn="l">
              <a:lnSpc>
                <a:spcPct val="100000"/>
              </a:lnSpc>
              <a:spcBef>
                <a:spcPts val="0"/>
              </a:spcBef>
            </a:pPr>
            <a:r>
              <a:rPr lang="de-DE" sz="1600" dirty="0"/>
              <a:t>Telefon: +49 721 608-48165</a:t>
            </a:r>
          </a:p>
          <a:p>
            <a:pPr marL="357188" algn="l">
              <a:lnSpc>
                <a:spcPct val="100000"/>
              </a:lnSpc>
              <a:spcBef>
                <a:spcPts val="0"/>
              </a:spcBef>
            </a:pPr>
            <a:r>
              <a:rPr lang="de-DE" sz="1600" u="sng" dirty="0">
                <a:hlinkClick r:id="rId3"/>
              </a:rPr>
              <a:t>matthias.bandtel@kit.edu</a:t>
            </a:r>
          </a:p>
          <a:p>
            <a:pPr marL="357188" algn="l">
              <a:lnSpc>
                <a:spcPct val="100000"/>
              </a:lnSpc>
              <a:spcBef>
                <a:spcPts val="0"/>
              </a:spcBef>
            </a:pPr>
            <a:r>
              <a:rPr lang="de-DE" sz="1600" u="sng" dirty="0">
                <a:hlinkClick r:id="rId3"/>
              </a:rPr>
              <a:t>www.hnd-bw.de</a:t>
            </a:r>
            <a:r>
              <a:rPr lang="de-DE" sz="1600" dirty="0"/>
              <a:t> </a:t>
            </a:r>
          </a:p>
        </p:txBody>
      </p:sp>
      <p:sp>
        <p:nvSpPr>
          <p:cNvPr id="3" name="Textfeld 2"/>
          <p:cNvSpPr txBox="1"/>
          <p:nvPr/>
        </p:nvSpPr>
        <p:spPr>
          <a:xfrm>
            <a:off x="7859729" y="739645"/>
            <a:ext cx="4409307" cy="707886"/>
          </a:xfrm>
          <a:prstGeom prst="rect">
            <a:avLst/>
          </a:prstGeom>
          <a:solidFill>
            <a:srgbClr val="E8DC1F"/>
          </a:solidFill>
          <a:effectLst>
            <a:outerShdw blurRad="50800" dist="38100" dir="2700000" algn="tl" rotWithShape="0">
              <a:prstClr val="black">
                <a:alpha val="40000"/>
              </a:prstClr>
            </a:outerShdw>
          </a:effectLst>
        </p:spPr>
        <p:txBody>
          <a:bodyPr wrap="square" rtlCol="0">
            <a:spAutoFit/>
          </a:bodyPr>
          <a:lstStyle/>
          <a:p>
            <a:r>
              <a:rPr lang="de-DE" sz="4000" dirty="0">
                <a:solidFill>
                  <a:prstClr val="white"/>
                </a:solidFill>
                <a:ea typeface="+mj-ea"/>
                <a:cs typeface="+mj-cs"/>
              </a:rPr>
              <a:t>Herzlichen Dank!</a:t>
            </a:r>
            <a:endParaRPr lang="de-DE" dirty="0"/>
          </a:p>
        </p:txBody>
      </p:sp>
      <p:sp>
        <p:nvSpPr>
          <p:cNvPr id="6" name="Untertitel 11">
            <a:extLst>
              <a:ext uri="{FF2B5EF4-FFF2-40B4-BE49-F238E27FC236}">
                <a16:creationId xmlns:a16="http://schemas.microsoft.com/office/drawing/2014/main" id="{E3FBE404-0978-4BBB-AD3D-DF37A94B100B}"/>
              </a:ext>
            </a:extLst>
          </p:cNvPr>
          <p:cNvSpPr txBox="1">
            <a:spLocks/>
          </p:cNvSpPr>
          <p:nvPr/>
        </p:nvSpPr>
        <p:spPr>
          <a:xfrm>
            <a:off x="3619764" y="2417282"/>
            <a:ext cx="4409307" cy="2717433"/>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rgbClr val="64646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73150" algn="l">
              <a:lnSpc>
                <a:spcPct val="100000"/>
              </a:lnSpc>
              <a:spcBef>
                <a:spcPts val="0"/>
              </a:spcBef>
            </a:pPr>
            <a:r>
              <a:rPr lang="de-DE" sz="1600" b="1" dirty="0"/>
              <a:t>Jörg Hafer </a:t>
            </a:r>
          </a:p>
          <a:p>
            <a:pPr marL="1073150" algn="l">
              <a:lnSpc>
                <a:spcPct val="100000"/>
              </a:lnSpc>
              <a:spcBef>
                <a:spcPts val="0"/>
              </a:spcBef>
            </a:pPr>
            <a:r>
              <a:rPr lang="de-DE" sz="1600" dirty="0"/>
              <a:t>Universität Potsdam</a:t>
            </a:r>
          </a:p>
          <a:p>
            <a:pPr marL="1073150" algn="l">
              <a:lnSpc>
                <a:spcPct val="100000"/>
              </a:lnSpc>
              <a:spcBef>
                <a:spcPts val="0"/>
              </a:spcBef>
            </a:pPr>
            <a:endParaRPr lang="de-DE" sz="1600" dirty="0"/>
          </a:p>
          <a:p>
            <a:pPr marL="1073150" algn="l">
              <a:lnSpc>
                <a:spcPct val="100000"/>
              </a:lnSpc>
              <a:spcBef>
                <a:spcPts val="0"/>
              </a:spcBef>
            </a:pPr>
            <a:r>
              <a:rPr lang="de-DE" sz="1600" dirty="0"/>
              <a:t>Zentrum für Qualitätsentwicklung </a:t>
            </a:r>
            <a:br>
              <a:rPr lang="de-DE" sz="1600" dirty="0"/>
            </a:br>
            <a:r>
              <a:rPr lang="de-DE" sz="1600" dirty="0"/>
              <a:t>in Lehre und Studium (</a:t>
            </a:r>
            <a:r>
              <a:rPr lang="de-DE" sz="1600" dirty="0" err="1"/>
              <a:t>ZfQ</a:t>
            </a:r>
            <a:r>
              <a:rPr lang="de-DE" sz="1600" dirty="0"/>
              <a:t>)</a:t>
            </a:r>
          </a:p>
          <a:p>
            <a:pPr marL="1073150" algn="l">
              <a:lnSpc>
                <a:spcPct val="100000"/>
              </a:lnSpc>
              <a:spcBef>
                <a:spcPts val="0"/>
              </a:spcBef>
            </a:pPr>
            <a:r>
              <a:rPr lang="de-DE" sz="1600" dirty="0"/>
              <a:t>Mitglied im Vorstand der GMW e.V.</a:t>
            </a:r>
          </a:p>
          <a:p>
            <a:pPr marL="1073150" algn="l">
              <a:lnSpc>
                <a:spcPct val="100000"/>
              </a:lnSpc>
              <a:spcBef>
                <a:spcPts val="0"/>
              </a:spcBef>
            </a:pPr>
            <a:r>
              <a:rPr lang="de-DE" sz="1600" dirty="0"/>
              <a:t> </a:t>
            </a:r>
          </a:p>
          <a:p>
            <a:pPr marL="1073150" algn="l">
              <a:lnSpc>
                <a:spcPct val="100000"/>
              </a:lnSpc>
              <a:spcBef>
                <a:spcPts val="0"/>
              </a:spcBef>
            </a:pPr>
            <a:r>
              <a:rPr lang="de-DE" sz="1600" dirty="0"/>
              <a:t>Telefon: +49 331 977-1589</a:t>
            </a:r>
          </a:p>
          <a:p>
            <a:pPr marL="1073150" algn="l">
              <a:lnSpc>
                <a:spcPct val="100000"/>
              </a:lnSpc>
              <a:spcBef>
                <a:spcPts val="0"/>
              </a:spcBef>
            </a:pPr>
            <a:r>
              <a:rPr lang="de-DE" sz="1600" dirty="0">
                <a:hlinkClick r:id="rId4"/>
              </a:rPr>
              <a:t>joerg.hafer@uni-potsdam.de</a:t>
            </a:r>
            <a:br>
              <a:rPr lang="de-DE" sz="1600" dirty="0"/>
            </a:br>
            <a:r>
              <a:rPr lang="de-DE" sz="1600" dirty="0">
                <a:hlinkClick r:id="rId5"/>
              </a:rPr>
              <a:t>https://www.uni-potsdam.de/de/zfq/</a:t>
            </a:r>
            <a:r>
              <a:rPr lang="de-DE" sz="1600" dirty="0"/>
              <a:t>  </a:t>
            </a:r>
          </a:p>
        </p:txBody>
      </p:sp>
      <p:sp>
        <p:nvSpPr>
          <p:cNvPr id="5" name="Untertitel 11">
            <a:extLst>
              <a:ext uri="{FF2B5EF4-FFF2-40B4-BE49-F238E27FC236}">
                <a16:creationId xmlns:a16="http://schemas.microsoft.com/office/drawing/2014/main" id="{3A36A8B5-38A1-4241-8F27-04A9E3FC64E7}"/>
              </a:ext>
            </a:extLst>
          </p:cNvPr>
          <p:cNvSpPr txBox="1">
            <a:spLocks/>
          </p:cNvSpPr>
          <p:nvPr/>
        </p:nvSpPr>
        <p:spPr>
          <a:xfrm>
            <a:off x="7702475" y="2417282"/>
            <a:ext cx="4227756" cy="2717433"/>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rgbClr val="64646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73150" algn="l">
              <a:lnSpc>
                <a:spcPct val="100000"/>
              </a:lnSpc>
              <a:spcBef>
                <a:spcPts val="0"/>
              </a:spcBef>
            </a:pPr>
            <a:endParaRPr lang="de-DE" sz="1600" dirty="0"/>
          </a:p>
          <a:p>
            <a:pPr marL="1073150" algn="l">
              <a:lnSpc>
                <a:spcPct val="100000"/>
              </a:lnSpc>
              <a:spcBef>
                <a:spcPts val="0"/>
              </a:spcBef>
            </a:pPr>
            <a:r>
              <a:rPr lang="de-DE" sz="1600" b="1" dirty="0"/>
              <a:t>Prof. Michaela Köhler</a:t>
            </a:r>
            <a:br>
              <a:rPr lang="de-DE" sz="1600" b="1" dirty="0"/>
            </a:br>
            <a:r>
              <a:rPr lang="de-DE" sz="1600" dirty="0"/>
              <a:t>HFK+G Stuttgart</a:t>
            </a:r>
          </a:p>
          <a:p>
            <a:pPr marL="1073150" algn="l">
              <a:lnSpc>
                <a:spcPct val="100000"/>
              </a:lnSpc>
              <a:spcBef>
                <a:spcPts val="0"/>
              </a:spcBef>
            </a:pPr>
            <a:endParaRPr lang="de-DE" sz="1600" dirty="0"/>
          </a:p>
          <a:p>
            <a:pPr marL="1073150" algn="l">
              <a:lnSpc>
                <a:spcPct val="100000"/>
              </a:lnSpc>
              <a:spcBef>
                <a:spcPts val="0"/>
              </a:spcBef>
            </a:pPr>
            <a:r>
              <a:rPr lang="de-DE" sz="1600" dirty="0"/>
              <a:t>Hochschule für Kommunikation und Gestaltung Stuttgart, Studiengangsleitung </a:t>
            </a:r>
          </a:p>
          <a:p>
            <a:pPr marL="1073150" algn="l">
              <a:lnSpc>
                <a:spcPct val="100000"/>
              </a:lnSpc>
              <a:spcBef>
                <a:spcPts val="0"/>
              </a:spcBef>
            </a:pPr>
            <a:endParaRPr lang="de-DE" sz="1600" dirty="0"/>
          </a:p>
          <a:p>
            <a:pPr marL="1073150" algn="l">
              <a:lnSpc>
                <a:spcPct val="100000"/>
              </a:lnSpc>
              <a:spcBef>
                <a:spcPts val="0"/>
              </a:spcBef>
            </a:pPr>
            <a:r>
              <a:rPr lang="nb-NO" sz="1600" dirty="0"/>
              <a:t>Telefon: +49 711 5208986-21</a:t>
            </a:r>
          </a:p>
          <a:p>
            <a:pPr marL="1073150" algn="l">
              <a:lnSpc>
                <a:spcPct val="100000"/>
              </a:lnSpc>
              <a:spcBef>
                <a:spcPts val="0"/>
              </a:spcBef>
            </a:pPr>
            <a:r>
              <a:rPr lang="nb-NO" sz="1600" dirty="0">
                <a:hlinkClick r:id="rId6"/>
              </a:rPr>
              <a:t>michaela.koehler@hfk-bw.de</a:t>
            </a:r>
            <a:r>
              <a:rPr lang="nb-NO" sz="1600" dirty="0"/>
              <a:t> </a:t>
            </a:r>
          </a:p>
          <a:p>
            <a:pPr marL="1073150" algn="l">
              <a:lnSpc>
                <a:spcPct val="100000"/>
              </a:lnSpc>
              <a:spcBef>
                <a:spcPts val="0"/>
              </a:spcBef>
            </a:pPr>
            <a:r>
              <a:rPr lang="de-DE" sz="1600" dirty="0">
                <a:hlinkClick r:id="rId7"/>
              </a:rPr>
              <a:t>www.hfk-bw.de</a:t>
            </a:r>
            <a:r>
              <a:rPr lang="nb-NO" sz="1600" dirty="0"/>
              <a:t> </a:t>
            </a:r>
            <a:endParaRPr lang="de-DE" sz="1600" dirty="0"/>
          </a:p>
          <a:p>
            <a:pPr marL="1073150" algn="l">
              <a:lnSpc>
                <a:spcPct val="100000"/>
              </a:lnSpc>
              <a:spcBef>
                <a:spcPts val="0"/>
              </a:spcBef>
            </a:pPr>
            <a:endParaRPr lang="de-DE" sz="1600" dirty="0"/>
          </a:p>
        </p:txBody>
      </p:sp>
      <p:sp>
        <p:nvSpPr>
          <p:cNvPr id="7" name="Inhaltsplatzhalter 2">
            <a:extLst>
              <a:ext uri="{FF2B5EF4-FFF2-40B4-BE49-F238E27FC236}">
                <a16:creationId xmlns:a16="http://schemas.microsoft.com/office/drawing/2014/main" id="{40440CB2-80E6-4616-AF0F-37C26F6E923B}"/>
              </a:ext>
            </a:extLst>
          </p:cNvPr>
          <p:cNvSpPr txBox="1">
            <a:spLocks/>
          </p:cNvSpPr>
          <p:nvPr/>
        </p:nvSpPr>
        <p:spPr>
          <a:xfrm>
            <a:off x="127000" y="739645"/>
            <a:ext cx="7575475" cy="3417494"/>
          </a:xfrm>
          <a:prstGeom prst="rect">
            <a:avLst/>
          </a:prstGeom>
        </p:spPr>
        <p:txBody>
          <a:bodyPr vert="horz" lIns="91440" tIns="45720" rIns="91440" bIns="45720" rtlCol="0">
            <a:normAutofit/>
          </a:bodyPr>
          <a:lstStyle>
            <a:lvl1pPr marL="228600" indent="-228600" algn="l" defTabSz="914400" rtl="0" eaLnBrk="1" latinLnBrk="0" hangingPunct="1">
              <a:lnSpc>
                <a:spcPct val="114000"/>
              </a:lnSpc>
              <a:spcBef>
                <a:spcPts val="600"/>
              </a:spcBef>
              <a:spcAft>
                <a:spcPts val="0"/>
              </a:spcAft>
              <a:buClr>
                <a:srgbClr val="E8DC1F"/>
              </a:buClr>
              <a:buFont typeface="Wingdings 3" panose="05040102010807070707" pitchFamily="18" charset="2"/>
              <a:buChar char=""/>
              <a:defRPr sz="2000" kern="1200">
                <a:solidFill>
                  <a:srgbClr val="646464"/>
                </a:solidFill>
                <a:latin typeface="+mn-lt"/>
                <a:ea typeface="+mn-ea"/>
                <a:cs typeface="+mn-cs"/>
              </a:defRPr>
            </a:lvl1pPr>
            <a:lvl2pPr marL="685800" indent="-228600" algn="l" defTabSz="914400" rtl="0" eaLnBrk="1" latinLnBrk="0" hangingPunct="1">
              <a:lnSpc>
                <a:spcPct val="114000"/>
              </a:lnSpc>
              <a:spcBef>
                <a:spcPts val="0"/>
              </a:spcBef>
              <a:spcAft>
                <a:spcPts val="0"/>
              </a:spcAft>
              <a:buClr>
                <a:srgbClr val="4B4B4B"/>
              </a:buClr>
              <a:buSzPct val="75000"/>
              <a:buFont typeface="Wingdings 3" panose="05040102010807070707" pitchFamily="18" charset="2"/>
              <a:buChar char=""/>
              <a:defRPr sz="2000" kern="1200">
                <a:solidFill>
                  <a:srgbClr val="646464"/>
                </a:solidFill>
                <a:latin typeface="+mn-lt"/>
                <a:ea typeface="+mn-ea"/>
                <a:cs typeface="+mn-cs"/>
              </a:defRPr>
            </a:lvl2pPr>
            <a:lvl3pPr marL="1143000" indent="-228600" algn="l" defTabSz="914400" rtl="0" eaLnBrk="1" latinLnBrk="0" hangingPunct="1">
              <a:lnSpc>
                <a:spcPct val="114000"/>
              </a:lnSpc>
              <a:spcBef>
                <a:spcPts val="0"/>
              </a:spcBef>
              <a:spcAft>
                <a:spcPts val="0"/>
              </a:spcAft>
              <a:buFont typeface="Arial" panose="020B0604020202020204" pitchFamily="34" charset="0"/>
              <a:buChar char="•"/>
              <a:defRPr sz="2000" kern="1200">
                <a:solidFill>
                  <a:srgbClr val="646464"/>
                </a:solidFill>
                <a:latin typeface="+mn-lt"/>
                <a:ea typeface="+mn-ea"/>
                <a:cs typeface="+mn-cs"/>
              </a:defRPr>
            </a:lvl3pPr>
            <a:lvl4pPr marL="1600200" indent="-228600" algn="l" defTabSz="914400" rtl="0" eaLnBrk="1" latinLnBrk="0" hangingPunct="1">
              <a:lnSpc>
                <a:spcPct val="114000"/>
              </a:lnSpc>
              <a:spcBef>
                <a:spcPts val="0"/>
              </a:spcBef>
              <a:spcAft>
                <a:spcPts val="0"/>
              </a:spcAft>
              <a:buFont typeface="Arial" panose="020B0604020202020204" pitchFamily="34" charset="0"/>
              <a:buChar char="•"/>
              <a:defRPr sz="2000" kern="1200">
                <a:solidFill>
                  <a:srgbClr val="646464"/>
                </a:solidFill>
                <a:latin typeface="+mn-lt"/>
                <a:ea typeface="+mn-ea"/>
                <a:cs typeface="+mn-cs"/>
              </a:defRPr>
            </a:lvl4pPr>
            <a:lvl5pPr marL="2057400" indent="-228600" algn="l" defTabSz="914400" rtl="0" eaLnBrk="1" latinLnBrk="0" hangingPunct="1">
              <a:lnSpc>
                <a:spcPct val="114000"/>
              </a:lnSpc>
              <a:spcBef>
                <a:spcPts val="0"/>
              </a:spcBef>
              <a:spcAft>
                <a:spcPts val="0"/>
              </a:spcAft>
              <a:buFont typeface="Arial" panose="020B0604020202020204" pitchFamily="34" charset="0"/>
              <a:buChar char="•"/>
              <a:defRPr sz="2000" kern="1200">
                <a:solidFill>
                  <a:srgbClr val="64646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Save </a:t>
            </a:r>
            <a:r>
              <a:rPr lang="de-DE" b="1" dirty="0" err="1"/>
              <a:t>the</a:t>
            </a:r>
            <a:r>
              <a:rPr lang="de-DE" b="1" dirty="0"/>
              <a:t> Date:  </a:t>
            </a:r>
            <a:r>
              <a:rPr lang="de-DE" dirty="0"/>
              <a:t>»Think Tank Follow-Up: Kooperationen in Spannungsfeldern«, 09.12.2022, 14 Uhr, „Kooperationen im internationalen Kontext“ (Oliver Janoschka, Hochschulforum Digitalisierung) </a:t>
            </a:r>
          </a:p>
        </p:txBody>
      </p:sp>
    </p:spTree>
    <p:extLst>
      <p:ext uri="{BB962C8B-B14F-4D97-AF65-F5344CB8AC3E}">
        <p14:creationId xmlns:p14="http://schemas.microsoft.com/office/powerpoint/2010/main" val="314661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descr="Ein Bild, das Mann, Person, Wand, drinnen enthält.&#10;&#10;Automatisch generierte Beschreibung">
            <a:extLst>
              <a:ext uri="{FF2B5EF4-FFF2-40B4-BE49-F238E27FC236}">
                <a16:creationId xmlns:a16="http://schemas.microsoft.com/office/drawing/2014/main" id="{E02C53B8-D79B-4F00-A2DF-08F17119426A}"/>
              </a:ext>
            </a:extLst>
          </p:cNvPr>
          <p:cNvPicPr>
            <a:picLocks noChangeAspect="1"/>
          </p:cNvPicPr>
          <p:nvPr/>
        </p:nvPicPr>
        <p:blipFill rotWithShape="1">
          <a:blip r:embed="rId3">
            <a:extLst>
              <a:ext uri="{28A0092B-C50C-407E-A947-70E740481C1C}">
                <a14:useLocalDpi xmlns:a14="http://schemas.microsoft.com/office/drawing/2010/main" val="0"/>
              </a:ext>
            </a:extLst>
          </a:blip>
          <a:srcRect l="19551" r="28699"/>
          <a:stretch/>
        </p:blipFill>
        <p:spPr>
          <a:xfrm>
            <a:off x="367861" y="1387373"/>
            <a:ext cx="2736001" cy="2741897"/>
          </a:xfrm>
          <a:prstGeom prst="ellipse">
            <a:avLst/>
          </a:prstGeom>
          <a:ln>
            <a:noFill/>
          </a:ln>
          <a:effectLst>
            <a:softEdge rad="112500"/>
          </a:effectLst>
        </p:spPr>
      </p:pic>
      <p:sp>
        <p:nvSpPr>
          <p:cNvPr id="2" name="Titel 1">
            <a:extLst>
              <a:ext uri="{FF2B5EF4-FFF2-40B4-BE49-F238E27FC236}">
                <a16:creationId xmlns:a16="http://schemas.microsoft.com/office/drawing/2014/main" id="{5986A452-089D-41C9-9944-E99BC88C58C4}"/>
              </a:ext>
            </a:extLst>
          </p:cNvPr>
          <p:cNvSpPr>
            <a:spLocks noGrp="1"/>
          </p:cNvSpPr>
          <p:nvPr>
            <p:ph type="title"/>
          </p:nvPr>
        </p:nvSpPr>
        <p:spPr>
          <a:xfrm>
            <a:off x="-59634" y="889719"/>
            <a:ext cx="4308144" cy="577081"/>
          </a:xfrm>
        </p:spPr>
        <p:txBody>
          <a:bodyPr/>
          <a:lstStyle/>
          <a:p>
            <a:r>
              <a:rPr lang="de-DE" dirty="0"/>
              <a:t>Herzlich willkommen!</a:t>
            </a:r>
          </a:p>
        </p:txBody>
      </p:sp>
      <p:sp>
        <p:nvSpPr>
          <p:cNvPr id="9" name="Datumsplatzhalter 8">
            <a:extLst>
              <a:ext uri="{FF2B5EF4-FFF2-40B4-BE49-F238E27FC236}">
                <a16:creationId xmlns:a16="http://schemas.microsoft.com/office/drawing/2014/main" id="{96CA627A-9FDE-4308-8EEF-02D36818FB7A}"/>
              </a:ext>
            </a:extLst>
          </p:cNvPr>
          <p:cNvSpPr>
            <a:spLocks noGrp="1"/>
          </p:cNvSpPr>
          <p:nvPr>
            <p:ph type="dt" sz="half" idx="10"/>
          </p:nvPr>
        </p:nvSpPr>
        <p:spPr/>
        <p:txBody>
          <a:bodyPr/>
          <a:lstStyle/>
          <a:p>
            <a:r>
              <a:rPr lang="de-DE"/>
              <a:t>14.10.2022</a:t>
            </a:r>
            <a:endParaRPr lang="de-DE" dirty="0"/>
          </a:p>
        </p:txBody>
      </p:sp>
      <p:sp>
        <p:nvSpPr>
          <p:cNvPr id="12" name="Fußzeilenplatzhalter 11">
            <a:extLst>
              <a:ext uri="{FF2B5EF4-FFF2-40B4-BE49-F238E27FC236}">
                <a16:creationId xmlns:a16="http://schemas.microsoft.com/office/drawing/2014/main" id="{6A999CD2-D81A-437B-AF1E-8F855D6524AB}"/>
              </a:ext>
            </a:extLst>
          </p:cNvPr>
          <p:cNvSpPr>
            <a:spLocks noGrp="1"/>
          </p:cNvSpPr>
          <p:nvPr>
            <p:ph type="ftr" sz="quarter" idx="11"/>
          </p:nvPr>
        </p:nvSpPr>
        <p:spPr/>
        <p:txBody>
          <a:bodyPr/>
          <a:lstStyle/>
          <a:p>
            <a:r>
              <a:rPr lang="de-DE"/>
              <a:t>Think Tank "Kooperationen" Follow-Up</a:t>
            </a:r>
            <a:endParaRPr lang="de-DE" dirty="0"/>
          </a:p>
        </p:txBody>
      </p:sp>
      <p:pic>
        <p:nvPicPr>
          <p:cNvPr id="7" name="Grafik 6">
            <a:extLst>
              <a:ext uri="{FF2B5EF4-FFF2-40B4-BE49-F238E27FC236}">
                <a16:creationId xmlns:a16="http://schemas.microsoft.com/office/drawing/2014/main" id="{36682EAF-E557-4C73-B3B4-78ECBFD480C9}"/>
              </a:ext>
            </a:extLst>
          </p:cNvPr>
          <p:cNvPicPr>
            <a:picLocks noChangeAspect="1"/>
          </p:cNvPicPr>
          <p:nvPr/>
        </p:nvPicPr>
        <p:blipFill rotWithShape="1">
          <a:blip r:embed="rId4">
            <a:extLst>
              <a:ext uri="{28A0092B-C50C-407E-A947-70E740481C1C}">
                <a14:useLocalDpi xmlns:a14="http://schemas.microsoft.com/office/drawing/2010/main" val="0"/>
              </a:ext>
            </a:extLst>
          </a:blip>
          <a:srcRect l="13061" t="18927" r="62090"/>
          <a:stretch/>
        </p:blipFill>
        <p:spPr>
          <a:xfrm>
            <a:off x="4624553" y="1387373"/>
            <a:ext cx="2736000" cy="2741897"/>
          </a:xfrm>
          <a:prstGeom prst="ellipse">
            <a:avLst/>
          </a:prstGeom>
          <a:ln>
            <a:noFill/>
          </a:ln>
          <a:effectLst>
            <a:softEdge rad="112500"/>
          </a:effectLst>
        </p:spPr>
      </p:pic>
      <p:pic>
        <p:nvPicPr>
          <p:cNvPr id="14" name="Grafik 13" descr="Ein Bild, das Person, Mann, Wand, Anzug enthält.&#10;&#10;Automatisch generierte Beschreibung">
            <a:extLst>
              <a:ext uri="{FF2B5EF4-FFF2-40B4-BE49-F238E27FC236}">
                <a16:creationId xmlns:a16="http://schemas.microsoft.com/office/drawing/2014/main" id="{BAB4C4B6-74F8-48EC-8957-826D3DD2F5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1244" y="1285270"/>
            <a:ext cx="2844000" cy="2844000"/>
          </a:xfrm>
          <a:prstGeom prst="ellipse">
            <a:avLst/>
          </a:prstGeom>
          <a:ln>
            <a:noFill/>
          </a:ln>
          <a:effectLst>
            <a:softEdge rad="112500"/>
          </a:effectLst>
        </p:spPr>
      </p:pic>
      <p:sp>
        <p:nvSpPr>
          <p:cNvPr id="15" name="Inhaltsplatzhalter 2">
            <a:extLst>
              <a:ext uri="{FF2B5EF4-FFF2-40B4-BE49-F238E27FC236}">
                <a16:creationId xmlns:a16="http://schemas.microsoft.com/office/drawing/2014/main" id="{8327CF69-1753-4E6F-885B-FDD3813AF6F7}"/>
              </a:ext>
            </a:extLst>
          </p:cNvPr>
          <p:cNvSpPr>
            <a:spLocks noGrp="1"/>
          </p:cNvSpPr>
          <p:nvPr>
            <p:ph idx="1"/>
          </p:nvPr>
        </p:nvSpPr>
        <p:spPr>
          <a:xfrm>
            <a:off x="190999" y="4129270"/>
            <a:ext cx="6869311" cy="3417494"/>
          </a:xfrm>
        </p:spPr>
        <p:txBody>
          <a:bodyPr/>
          <a:lstStyle/>
          <a:p>
            <a:r>
              <a:rPr lang="de-DE" b="1" dirty="0"/>
              <a:t>Jörg Hafer</a:t>
            </a:r>
            <a:br>
              <a:rPr lang="de-DE" b="1" dirty="0"/>
            </a:br>
            <a:r>
              <a:rPr lang="de-DE" dirty="0"/>
              <a:t>Universität Potsdam</a:t>
            </a:r>
            <a:br>
              <a:rPr lang="de-DE" dirty="0"/>
            </a:br>
            <a:r>
              <a:rPr lang="de-DE" dirty="0"/>
              <a:t>Zentrum für Qualitätsentwicklung </a:t>
            </a:r>
            <a:br>
              <a:rPr lang="de-DE" dirty="0"/>
            </a:br>
            <a:r>
              <a:rPr lang="de-DE" dirty="0"/>
              <a:t>in Lehre und Studium (</a:t>
            </a:r>
            <a:r>
              <a:rPr lang="de-DE" dirty="0" err="1"/>
              <a:t>ZfQ</a:t>
            </a:r>
            <a:r>
              <a:rPr lang="de-DE" dirty="0"/>
              <a:t>),</a:t>
            </a:r>
            <a:br>
              <a:rPr lang="de-DE" dirty="0"/>
            </a:br>
            <a:r>
              <a:rPr lang="de-DE" dirty="0"/>
              <a:t>GMW e.V.</a:t>
            </a:r>
          </a:p>
          <a:p>
            <a:pPr marL="0" indent="0">
              <a:buNone/>
            </a:pPr>
            <a:endParaRPr lang="de-DE" dirty="0"/>
          </a:p>
          <a:p>
            <a:pPr lvl="1"/>
            <a:endParaRPr lang="de-DE" dirty="0"/>
          </a:p>
        </p:txBody>
      </p:sp>
      <p:sp>
        <p:nvSpPr>
          <p:cNvPr id="16" name="Inhaltsplatzhalter 2">
            <a:extLst>
              <a:ext uri="{FF2B5EF4-FFF2-40B4-BE49-F238E27FC236}">
                <a16:creationId xmlns:a16="http://schemas.microsoft.com/office/drawing/2014/main" id="{64DB8BFD-DA03-422E-B7CE-A279DD0718F8}"/>
              </a:ext>
            </a:extLst>
          </p:cNvPr>
          <p:cNvSpPr txBox="1">
            <a:spLocks/>
          </p:cNvSpPr>
          <p:nvPr/>
        </p:nvSpPr>
        <p:spPr>
          <a:xfrm>
            <a:off x="4430254" y="4129270"/>
            <a:ext cx="4377415" cy="3417494"/>
          </a:xfrm>
          <a:prstGeom prst="rect">
            <a:avLst/>
          </a:prstGeom>
        </p:spPr>
        <p:txBody>
          <a:bodyPr vert="horz" lIns="91440" tIns="45720" rIns="91440" bIns="45720" rtlCol="0">
            <a:normAutofit/>
          </a:bodyPr>
          <a:lstStyle>
            <a:lvl1pPr marL="228600" indent="-228600" algn="l" defTabSz="914400" rtl="0" eaLnBrk="1" latinLnBrk="0" hangingPunct="1">
              <a:lnSpc>
                <a:spcPct val="114000"/>
              </a:lnSpc>
              <a:spcBef>
                <a:spcPts val="600"/>
              </a:spcBef>
              <a:spcAft>
                <a:spcPts val="0"/>
              </a:spcAft>
              <a:buClr>
                <a:srgbClr val="E8DC1F"/>
              </a:buClr>
              <a:buFont typeface="Wingdings 3" panose="05040102010807070707" pitchFamily="18" charset="2"/>
              <a:buChar char=""/>
              <a:defRPr sz="2000" kern="1200">
                <a:solidFill>
                  <a:srgbClr val="646464"/>
                </a:solidFill>
                <a:latin typeface="+mn-lt"/>
                <a:ea typeface="+mn-ea"/>
                <a:cs typeface="+mn-cs"/>
              </a:defRPr>
            </a:lvl1pPr>
            <a:lvl2pPr marL="685800" indent="-228600" algn="l" defTabSz="914400" rtl="0" eaLnBrk="1" latinLnBrk="0" hangingPunct="1">
              <a:lnSpc>
                <a:spcPct val="114000"/>
              </a:lnSpc>
              <a:spcBef>
                <a:spcPts val="0"/>
              </a:spcBef>
              <a:spcAft>
                <a:spcPts val="0"/>
              </a:spcAft>
              <a:buClr>
                <a:srgbClr val="4B4B4B"/>
              </a:buClr>
              <a:buSzPct val="75000"/>
              <a:buFont typeface="Wingdings 3" panose="05040102010807070707" pitchFamily="18" charset="2"/>
              <a:buChar char=""/>
              <a:defRPr sz="2000" kern="1200">
                <a:solidFill>
                  <a:srgbClr val="646464"/>
                </a:solidFill>
                <a:latin typeface="+mn-lt"/>
                <a:ea typeface="+mn-ea"/>
                <a:cs typeface="+mn-cs"/>
              </a:defRPr>
            </a:lvl2pPr>
            <a:lvl3pPr marL="1143000" indent="-228600" algn="l" defTabSz="914400" rtl="0" eaLnBrk="1" latinLnBrk="0" hangingPunct="1">
              <a:lnSpc>
                <a:spcPct val="114000"/>
              </a:lnSpc>
              <a:spcBef>
                <a:spcPts val="0"/>
              </a:spcBef>
              <a:spcAft>
                <a:spcPts val="0"/>
              </a:spcAft>
              <a:buFont typeface="Arial" panose="020B0604020202020204" pitchFamily="34" charset="0"/>
              <a:buChar char="•"/>
              <a:defRPr sz="2000" kern="1200">
                <a:solidFill>
                  <a:srgbClr val="646464"/>
                </a:solidFill>
                <a:latin typeface="+mn-lt"/>
                <a:ea typeface="+mn-ea"/>
                <a:cs typeface="+mn-cs"/>
              </a:defRPr>
            </a:lvl3pPr>
            <a:lvl4pPr marL="1600200" indent="-228600" algn="l" defTabSz="914400" rtl="0" eaLnBrk="1" latinLnBrk="0" hangingPunct="1">
              <a:lnSpc>
                <a:spcPct val="114000"/>
              </a:lnSpc>
              <a:spcBef>
                <a:spcPts val="0"/>
              </a:spcBef>
              <a:spcAft>
                <a:spcPts val="0"/>
              </a:spcAft>
              <a:buFont typeface="Arial" panose="020B0604020202020204" pitchFamily="34" charset="0"/>
              <a:buChar char="•"/>
              <a:defRPr sz="2000" kern="1200">
                <a:solidFill>
                  <a:srgbClr val="646464"/>
                </a:solidFill>
                <a:latin typeface="+mn-lt"/>
                <a:ea typeface="+mn-ea"/>
                <a:cs typeface="+mn-cs"/>
              </a:defRPr>
            </a:lvl4pPr>
            <a:lvl5pPr marL="2057400" indent="-228600" algn="l" defTabSz="914400" rtl="0" eaLnBrk="1" latinLnBrk="0" hangingPunct="1">
              <a:lnSpc>
                <a:spcPct val="114000"/>
              </a:lnSpc>
              <a:spcBef>
                <a:spcPts val="0"/>
              </a:spcBef>
              <a:spcAft>
                <a:spcPts val="0"/>
              </a:spcAft>
              <a:buFont typeface="Arial" panose="020B0604020202020204" pitchFamily="34" charset="0"/>
              <a:buChar char="•"/>
              <a:defRPr sz="2000" kern="1200">
                <a:solidFill>
                  <a:srgbClr val="64646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Prof. Michaela Köhler</a:t>
            </a:r>
            <a:br>
              <a:rPr lang="de-DE" b="1" dirty="0"/>
            </a:br>
            <a:r>
              <a:rPr lang="de-DE" dirty="0"/>
              <a:t>Hochschule für Kommunikation und Gestaltung Stuttgart</a:t>
            </a:r>
            <a:br>
              <a:rPr lang="de-DE" dirty="0"/>
            </a:br>
            <a:r>
              <a:rPr lang="de-DE" dirty="0"/>
              <a:t>Studiengangsleitung </a:t>
            </a:r>
            <a:br>
              <a:rPr lang="de-DE" dirty="0"/>
            </a:br>
            <a:r>
              <a:rPr lang="de-DE" dirty="0"/>
              <a:t>Kommunikationsdesign &amp; Illustration</a:t>
            </a:r>
          </a:p>
        </p:txBody>
      </p:sp>
      <p:sp>
        <p:nvSpPr>
          <p:cNvPr id="17" name="Inhaltsplatzhalter 2">
            <a:extLst>
              <a:ext uri="{FF2B5EF4-FFF2-40B4-BE49-F238E27FC236}">
                <a16:creationId xmlns:a16="http://schemas.microsoft.com/office/drawing/2014/main" id="{06590596-7C92-4E8D-A32A-6FDE9BA5C558}"/>
              </a:ext>
            </a:extLst>
          </p:cNvPr>
          <p:cNvSpPr txBox="1">
            <a:spLocks/>
          </p:cNvSpPr>
          <p:nvPr/>
        </p:nvSpPr>
        <p:spPr>
          <a:xfrm>
            <a:off x="8581001" y="4129270"/>
            <a:ext cx="3610999" cy="3417494"/>
          </a:xfrm>
          <a:prstGeom prst="rect">
            <a:avLst/>
          </a:prstGeom>
        </p:spPr>
        <p:txBody>
          <a:bodyPr vert="horz" lIns="91440" tIns="45720" rIns="91440" bIns="45720" rtlCol="0">
            <a:normAutofit/>
          </a:bodyPr>
          <a:lstStyle>
            <a:lvl1pPr marL="228600" indent="-228600" algn="l" defTabSz="914400" rtl="0" eaLnBrk="1" latinLnBrk="0" hangingPunct="1">
              <a:lnSpc>
                <a:spcPct val="114000"/>
              </a:lnSpc>
              <a:spcBef>
                <a:spcPts val="600"/>
              </a:spcBef>
              <a:spcAft>
                <a:spcPts val="0"/>
              </a:spcAft>
              <a:buClr>
                <a:srgbClr val="E8DC1F"/>
              </a:buClr>
              <a:buFont typeface="Wingdings 3" panose="05040102010807070707" pitchFamily="18" charset="2"/>
              <a:buChar char=""/>
              <a:defRPr sz="2000" kern="1200">
                <a:solidFill>
                  <a:srgbClr val="646464"/>
                </a:solidFill>
                <a:latin typeface="+mn-lt"/>
                <a:ea typeface="+mn-ea"/>
                <a:cs typeface="+mn-cs"/>
              </a:defRPr>
            </a:lvl1pPr>
            <a:lvl2pPr marL="685800" indent="-228600" algn="l" defTabSz="914400" rtl="0" eaLnBrk="1" latinLnBrk="0" hangingPunct="1">
              <a:lnSpc>
                <a:spcPct val="114000"/>
              </a:lnSpc>
              <a:spcBef>
                <a:spcPts val="0"/>
              </a:spcBef>
              <a:spcAft>
                <a:spcPts val="0"/>
              </a:spcAft>
              <a:buClr>
                <a:srgbClr val="4B4B4B"/>
              </a:buClr>
              <a:buSzPct val="75000"/>
              <a:buFont typeface="Wingdings 3" panose="05040102010807070707" pitchFamily="18" charset="2"/>
              <a:buChar char=""/>
              <a:defRPr sz="2000" kern="1200">
                <a:solidFill>
                  <a:srgbClr val="646464"/>
                </a:solidFill>
                <a:latin typeface="+mn-lt"/>
                <a:ea typeface="+mn-ea"/>
                <a:cs typeface="+mn-cs"/>
              </a:defRPr>
            </a:lvl2pPr>
            <a:lvl3pPr marL="1143000" indent="-228600" algn="l" defTabSz="914400" rtl="0" eaLnBrk="1" latinLnBrk="0" hangingPunct="1">
              <a:lnSpc>
                <a:spcPct val="114000"/>
              </a:lnSpc>
              <a:spcBef>
                <a:spcPts val="0"/>
              </a:spcBef>
              <a:spcAft>
                <a:spcPts val="0"/>
              </a:spcAft>
              <a:buFont typeface="Arial" panose="020B0604020202020204" pitchFamily="34" charset="0"/>
              <a:buChar char="•"/>
              <a:defRPr sz="2000" kern="1200">
                <a:solidFill>
                  <a:srgbClr val="646464"/>
                </a:solidFill>
                <a:latin typeface="+mn-lt"/>
                <a:ea typeface="+mn-ea"/>
                <a:cs typeface="+mn-cs"/>
              </a:defRPr>
            </a:lvl3pPr>
            <a:lvl4pPr marL="1600200" indent="-228600" algn="l" defTabSz="914400" rtl="0" eaLnBrk="1" latinLnBrk="0" hangingPunct="1">
              <a:lnSpc>
                <a:spcPct val="114000"/>
              </a:lnSpc>
              <a:spcBef>
                <a:spcPts val="0"/>
              </a:spcBef>
              <a:spcAft>
                <a:spcPts val="0"/>
              </a:spcAft>
              <a:buFont typeface="Arial" panose="020B0604020202020204" pitchFamily="34" charset="0"/>
              <a:buChar char="•"/>
              <a:defRPr sz="2000" kern="1200">
                <a:solidFill>
                  <a:srgbClr val="646464"/>
                </a:solidFill>
                <a:latin typeface="+mn-lt"/>
                <a:ea typeface="+mn-ea"/>
                <a:cs typeface="+mn-cs"/>
              </a:defRPr>
            </a:lvl4pPr>
            <a:lvl5pPr marL="2057400" indent="-228600" algn="l" defTabSz="914400" rtl="0" eaLnBrk="1" latinLnBrk="0" hangingPunct="1">
              <a:lnSpc>
                <a:spcPct val="114000"/>
              </a:lnSpc>
              <a:spcBef>
                <a:spcPts val="0"/>
              </a:spcBef>
              <a:spcAft>
                <a:spcPts val="0"/>
              </a:spcAft>
              <a:buFont typeface="Arial" panose="020B0604020202020204" pitchFamily="34" charset="0"/>
              <a:buChar char="•"/>
              <a:defRPr sz="2000" kern="1200">
                <a:solidFill>
                  <a:srgbClr val="64646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Dr. Matthias Bandtel</a:t>
            </a:r>
            <a:br>
              <a:rPr lang="de-DE" b="1" dirty="0"/>
            </a:br>
            <a:r>
              <a:rPr lang="de-DE" dirty="0"/>
              <a:t>Hochschulnetzwerk Digitalisierung der Lehre Baden-Württemberg</a:t>
            </a:r>
          </a:p>
        </p:txBody>
      </p:sp>
    </p:spTree>
    <p:extLst>
      <p:ext uri="{BB962C8B-B14F-4D97-AF65-F5344CB8AC3E}">
        <p14:creationId xmlns:p14="http://schemas.microsoft.com/office/powerpoint/2010/main" val="2749570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E8A4A-9EA6-4A51-8AC2-88B010D95863}"/>
              </a:ext>
            </a:extLst>
          </p:cNvPr>
          <p:cNvSpPr>
            <a:spLocks noGrp="1"/>
          </p:cNvSpPr>
          <p:nvPr>
            <p:ph type="title"/>
          </p:nvPr>
        </p:nvSpPr>
        <p:spPr>
          <a:xfrm>
            <a:off x="-59635" y="889719"/>
            <a:ext cx="11295115" cy="577081"/>
          </a:xfrm>
        </p:spPr>
        <p:txBody>
          <a:bodyPr/>
          <a:lstStyle/>
          <a:p>
            <a:r>
              <a:rPr lang="de-DE" dirty="0"/>
              <a:t>TT Kooperationen (Stiftung Innovation in der Hochschullehre)</a:t>
            </a:r>
          </a:p>
        </p:txBody>
      </p:sp>
      <p:sp>
        <p:nvSpPr>
          <p:cNvPr id="3" name="Inhaltsplatzhalter 2">
            <a:extLst>
              <a:ext uri="{FF2B5EF4-FFF2-40B4-BE49-F238E27FC236}">
                <a16:creationId xmlns:a16="http://schemas.microsoft.com/office/drawing/2014/main" id="{3568BCDB-E58D-4F25-999E-23B8BFC5A69F}"/>
              </a:ext>
            </a:extLst>
          </p:cNvPr>
          <p:cNvSpPr>
            <a:spLocks noGrp="1"/>
          </p:cNvSpPr>
          <p:nvPr>
            <p:ph idx="1"/>
          </p:nvPr>
        </p:nvSpPr>
        <p:spPr>
          <a:xfrm>
            <a:off x="281152" y="1825625"/>
            <a:ext cx="2640724" cy="3417494"/>
          </a:xfrm>
          <a:solidFill>
            <a:schemeClr val="accent4">
              <a:lumMod val="20000"/>
              <a:lumOff val="80000"/>
            </a:schemeClr>
          </a:solidFill>
          <a:effectLst>
            <a:outerShdw blurRad="50800" dist="38100" dir="2700000" algn="tl" rotWithShape="0">
              <a:prstClr val="black">
                <a:alpha val="40000"/>
              </a:prstClr>
            </a:outerShdw>
          </a:effectLst>
        </p:spPr>
        <p:txBody>
          <a:bodyPr/>
          <a:lstStyle/>
          <a:p>
            <a:r>
              <a:rPr lang="de-DE" b="1" dirty="0"/>
              <a:t>Netzwerke und Kooperationen DENKEN</a:t>
            </a:r>
            <a:br>
              <a:rPr lang="de-DE" b="1" dirty="0"/>
            </a:br>
            <a:r>
              <a:rPr lang="de-DE" dirty="0"/>
              <a:t>Warum wollen und sollen wir zusammenarbeiten?</a:t>
            </a:r>
          </a:p>
        </p:txBody>
      </p:sp>
      <p:sp>
        <p:nvSpPr>
          <p:cNvPr id="4" name="Datumsplatzhalter 3">
            <a:extLst>
              <a:ext uri="{FF2B5EF4-FFF2-40B4-BE49-F238E27FC236}">
                <a16:creationId xmlns:a16="http://schemas.microsoft.com/office/drawing/2014/main" id="{343FFB91-1B23-43A5-858D-A6E5EF9E44D0}"/>
              </a:ext>
            </a:extLst>
          </p:cNvPr>
          <p:cNvSpPr>
            <a:spLocks noGrp="1"/>
          </p:cNvSpPr>
          <p:nvPr>
            <p:ph type="dt" sz="half" idx="10"/>
          </p:nvPr>
        </p:nvSpPr>
        <p:spPr/>
        <p:txBody>
          <a:bodyPr/>
          <a:lstStyle/>
          <a:p>
            <a:r>
              <a:rPr lang="de-DE"/>
              <a:t>14.10.2022</a:t>
            </a:r>
            <a:endParaRPr lang="de-DE" dirty="0"/>
          </a:p>
        </p:txBody>
      </p:sp>
      <p:sp>
        <p:nvSpPr>
          <p:cNvPr id="5" name="Fußzeilenplatzhalter 4">
            <a:extLst>
              <a:ext uri="{FF2B5EF4-FFF2-40B4-BE49-F238E27FC236}">
                <a16:creationId xmlns:a16="http://schemas.microsoft.com/office/drawing/2014/main" id="{C2780939-8700-4288-A6EE-199D424BC316}"/>
              </a:ext>
            </a:extLst>
          </p:cNvPr>
          <p:cNvSpPr>
            <a:spLocks noGrp="1"/>
          </p:cNvSpPr>
          <p:nvPr>
            <p:ph type="ftr" sz="quarter" idx="11"/>
          </p:nvPr>
        </p:nvSpPr>
        <p:spPr/>
        <p:txBody>
          <a:bodyPr/>
          <a:lstStyle/>
          <a:p>
            <a:r>
              <a:rPr lang="de-DE"/>
              <a:t>Think Tank "Kooperationen" Follow-Up</a:t>
            </a:r>
            <a:endParaRPr lang="de-DE" dirty="0"/>
          </a:p>
        </p:txBody>
      </p:sp>
      <p:sp>
        <p:nvSpPr>
          <p:cNvPr id="6" name="Inhaltsplatzhalter 2">
            <a:extLst>
              <a:ext uri="{FF2B5EF4-FFF2-40B4-BE49-F238E27FC236}">
                <a16:creationId xmlns:a16="http://schemas.microsoft.com/office/drawing/2014/main" id="{D464FDFC-6FC9-4CE8-A633-D03BCBDD57CF}"/>
              </a:ext>
            </a:extLst>
          </p:cNvPr>
          <p:cNvSpPr txBox="1">
            <a:spLocks/>
          </p:cNvSpPr>
          <p:nvPr/>
        </p:nvSpPr>
        <p:spPr>
          <a:xfrm>
            <a:off x="3339662" y="1825625"/>
            <a:ext cx="2640724" cy="3417494"/>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114000"/>
              </a:lnSpc>
              <a:spcBef>
                <a:spcPts val="600"/>
              </a:spcBef>
              <a:spcAft>
                <a:spcPts val="0"/>
              </a:spcAft>
              <a:buClr>
                <a:srgbClr val="E8DC1F"/>
              </a:buClr>
              <a:buFont typeface="Wingdings 3" panose="05040102010807070707" pitchFamily="18" charset="2"/>
              <a:buChar char=""/>
              <a:defRPr sz="2000" kern="1200">
                <a:solidFill>
                  <a:srgbClr val="646464"/>
                </a:solidFill>
                <a:latin typeface="+mn-lt"/>
                <a:ea typeface="+mn-ea"/>
                <a:cs typeface="+mn-cs"/>
              </a:defRPr>
            </a:lvl1pPr>
            <a:lvl2pPr marL="685800" indent="-228600" algn="l" defTabSz="914400" rtl="0" eaLnBrk="1" latinLnBrk="0" hangingPunct="1">
              <a:lnSpc>
                <a:spcPct val="114000"/>
              </a:lnSpc>
              <a:spcBef>
                <a:spcPts val="0"/>
              </a:spcBef>
              <a:spcAft>
                <a:spcPts val="0"/>
              </a:spcAft>
              <a:buClr>
                <a:srgbClr val="4B4B4B"/>
              </a:buClr>
              <a:buSzPct val="75000"/>
              <a:buFont typeface="Wingdings 3" panose="05040102010807070707" pitchFamily="18" charset="2"/>
              <a:buChar char=""/>
              <a:defRPr sz="2000" kern="1200">
                <a:solidFill>
                  <a:srgbClr val="646464"/>
                </a:solidFill>
                <a:latin typeface="+mn-lt"/>
                <a:ea typeface="+mn-ea"/>
                <a:cs typeface="+mn-cs"/>
              </a:defRPr>
            </a:lvl2pPr>
            <a:lvl3pPr marL="1143000" indent="-228600" algn="l" defTabSz="914400" rtl="0" eaLnBrk="1" latinLnBrk="0" hangingPunct="1">
              <a:lnSpc>
                <a:spcPct val="114000"/>
              </a:lnSpc>
              <a:spcBef>
                <a:spcPts val="0"/>
              </a:spcBef>
              <a:spcAft>
                <a:spcPts val="0"/>
              </a:spcAft>
              <a:buFont typeface="Arial" panose="020B0604020202020204" pitchFamily="34" charset="0"/>
              <a:buChar char="•"/>
              <a:defRPr sz="2000" kern="1200">
                <a:solidFill>
                  <a:srgbClr val="646464"/>
                </a:solidFill>
                <a:latin typeface="+mn-lt"/>
                <a:ea typeface="+mn-ea"/>
                <a:cs typeface="+mn-cs"/>
              </a:defRPr>
            </a:lvl3pPr>
            <a:lvl4pPr marL="1600200" indent="-228600" algn="l" defTabSz="914400" rtl="0" eaLnBrk="1" latinLnBrk="0" hangingPunct="1">
              <a:lnSpc>
                <a:spcPct val="114000"/>
              </a:lnSpc>
              <a:spcBef>
                <a:spcPts val="0"/>
              </a:spcBef>
              <a:spcAft>
                <a:spcPts val="0"/>
              </a:spcAft>
              <a:buFont typeface="Arial" panose="020B0604020202020204" pitchFamily="34" charset="0"/>
              <a:buChar char="•"/>
              <a:defRPr sz="2000" kern="1200">
                <a:solidFill>
                  <a:srgbClr val="646464"/>
                </a:solidFill>
                <a:latin typeface="+mn-lt"/>
                <a:ea typeface="+mn-ea"/>
                <a:cs typeface="+mn-cs"/>
              </a:defRPr>
            </a:lvl4pPr>
            <a:lvl5pPr marL="2057400" indent="-228600" algn="l" defTabSz="914400" rtl="0" eaLnBrk="1" latinLnBrk="0" hangingPunct="1">
              <a:lnSpc>
                <a:spcPct val="114000"/>
              </a:lnSpc>
              <a:spcBef>
                <a:spcPts val="0"/>
              </a:spcBef>
              <a:spcAft>
                <a:spcPts val="0"/>
              </a:spcAft>
              <a:buFont typeface="Arial" panose="020B0604020202020204" pitchFamily="34" charset="0"/>
              <a:buChar char="•"/>
              <a:defRPr sz="2000" kern="1200">
                <a:solidFill>
                  <a:srgbClr val="64646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Netzwerke und Kooperationen GESTALTEN</a:t>
            </a:r>
            <a:br>
              <a:rPr lang="de-DE" b="1" dirty="0"/>
            </a:br>
            <a:r>
              <a:rPr lang="de-DE" dirty="0"/>
              <a:t>Wie gelingt Zusammenarbeit im Hochschulkontext menschlich, organisatorisch, rechtlich?</a:t>
            </a:r>
          </a:p>
        </p:txBody>
      </p:sp>
      <p:sp>
        <p:nvSpPr>
          <p:cNvPr id="7" name="Inhaltsplatzhalter 2">
            <a:extLst>
              <a:ext uri="{FF2B5EF4-FFF2-40B4-BE49-F238E27FC236}">
                <a16:creationId xmlns:a16="http://schemas.microsoft.com/office/drawing/2014/main" id="{321C5104-9675-4206-883B-BFE02E6FA2F1}"/>
              </a:ext>
            </a:extLst>
          </p:cNvPr>
          <p:cNvSpPr txBox="1">
            <a:spLocks/>
          </p:cNvSpPr>
          <p:nvPr/>
        </p:nvSpPr>
        <p:spPr>
          <a:xfrm>
            <a:off x="6398172" y="1825625"/>
            <a:ext cx="2640724" cy="3417494"/>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114000"/>
              </a:lnSpc>
              <a:spcBef>
                <a:spcPts val="600"/>
              </a:spcBef>
              <a:spcAft>
                <a:spcPts val="0"/>
              </a:spcAft>
              <a:buClr>
                <a:srgbClr val="E8DC1F"/>
              </a:buClr>
              <a:buFont typeface="Wingdings 3" panose="05040102010807070707" pitchFamily="18" charset="2"/>
              <a:buChar char=""/>
              <a:defRPr sz="2000" kern="1200">
                <a:solidFill>
                  <a:srgbClr val="646464"/>
                </a:solidFill>
                <a:latin typeface="+mn-lt"/>
                <a:ea typeface="+mn-ea"/>
                <a:cs typeface="+mn-cs"/>
              </a:defRPr>
            </a:lvl1pPr>
            <a:lvl2pPr marL="685800" indent="-228600" algn="l" defTabSz="914400" rtl="0" eaLnBrk="1" latinLnBrk="0" hangingPunct="1">
              <a:lnSpc>
                <a:spcPct val="114000"/>
              </a:lnSpc>
              <a:spcBef>
                <a:spcPts val="0"/>
              </a:spcBef>
              <a:spcAft>
                <a:spcPts val="0"/>
              </a:spcAft>
              <a:buClr>
                <a:srgbClr val="4B4B4B"/>
              </a:buClr>
              <a:buSzPct val="75000"/>
              <a:buFont typeface="Wingdings 3" panose="05040102010807070707" pitchFamily="18" charset="2"/>
              <a:buChar char=""/>
              <a:defRPr sz="2000" kern="1200">
                <a:solidFill>
                  <a:srgbClr val="646464"/>
                </a:solidFill>
                <a:latin typeface="+mn-lt"/>
                <a:ea typeface="+mn-ea"/>
                <a:cs typeface="+mn-cs"/>
              </a:defRPr>
            </a:lvl2pPr>
            <a:lvl3pPr marL="1143000" indent="-228600" algn="l" defTabSz="914400" rtl="0" eaLnBrk="1" latinLnBrk="0" hangingPunct="1">
              <a:lnSpc>
                <a:spcPct val="114000"/>
              </a:lnSpc>
              <a:spcBef>
                <a:spcPts val="0"/>
              </a:spcBef>
              <a:spcAft>
                <a:spcPts val="0"/>
              </a:spcAft>
              <a:buFont typeface="Arial" panose="020B0604020202020204" pitchFamily="34" charset="0"/>
              <a:buChar char="•"/>
              <a:defRPr sz="2000" kern="1200">
                <a:solidFill>
                  <a:srgbClr val="646464"/>
                </a:solidFill>
                <a:latin typeface="+mn-lt"/>
                <a:ea typeface="+mn-ea"/>
                <a:cs typeface="+mn-cs"/>
              </a:defRPr>
            </a:lvl3pPr>
            <a:lvl4pPr marL="1600200" indent="-228600" algn="l" defTabSz="914400" rtl="0" eaLnBrk="1" latinLnBrk="0" hangingPunct="1">
              <a:lnSpc>
                <a:spcPct val="114000"/>
              </a:lnSpc>
              <a:spcBef>
                <a:spcPts val="0"/>
              </a:spcBef>
              <a:spcAft>
                <a:spcPts val="0"/>
              </a:spcAft>
              <a:buFont typeface="Arial" panose="020B0604020202020204" pitchFamily="34" charset="0"/>
              <a:buChar char="•"/>
              <a:defRPr sz="2000" kern="1200">
                <a:solidFill>
                  <a:srgbClr val="646464"/>
                </a:solidFill>
                <a:latin typeface="+mn-lt"/>
                <a:ea typeface="+mn-ea"/>
                <a:cs typeface="+mn-cs"/>
              </a:defRPr>
            </a:lvl4pPr>
            <a:lvl5pPr marL="2057400" indent="-228600" algn="l" defTabSz="914400" rtl="0" eaLnBrk="1" latinLnBrk="0" hangingPunct="1">
              <a:lnSpc>
                <a:spcPct val="114000"/>
              </a:lnSpc>
              <a:spcBef>
                <a:spcPts val="0"/>
              </a:spcBef>
              <a:spcAft>
                <a:spcPts val="0"/>
              </a:spcAft>
              <a:buFont typeface="Arial" panose="020B0604020202020204" pitchFamily="34" charset="0"/>
              <a:buChar char="•"/>
              <a:defRPr sz="2000" kern="1200">
                <a:solidFill>
                  <a:srgbClr val="64646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Netzwerke und Kooperationen FÖRDERN</a:t>
            </a:r>
            <a:br>
              <a:rPr lang="de-DE" b="1" dirty="0"/>
            </a:br>
            <a:r>
              <a:rPr lang="de-DE" dirty="0"/>
              <a:t>Wie lassen sich Kooperationen anregen und unterstützen?</a:t>
            </a:r>
          </a:p>
        </p:txBody>
      </p:sp>
      <p:sp>
        <p:nvSpPr>
          <p:cNvPr id="8" name="Pfeil: Chevron 7">
            <a:extLst>
              <a:ext uri="{FF2B5EF4-FFF2-40B4-BE49-F238E27FC236}">
                <a16:creationId xmlns:a16="http://schemas.microsoft.com/office/drawing/2014/main" id="{4E176D2D-3741-47D8-9024-3FC1A2094D06}"/>
              </a:ext>
            </a:extLst>
          </p:cNvPr>
          <p:cNvSpPr/>
          <p:nvPr/>
        </p:nvSpPr>
        <p:spPr>
          <a:xfrm>
            <a:off x="2806262" y="2827283"/>
            <a:ext cx="641131" cy="1187669"/>
          </a:xfrm>
          <a:prstGeom prst="chevron">
            <a:avLst/>
          </a:prstGeom>
          <a:solidFill>
            <a:schemeClr val="bg2"/>
          </a:solidFill>
          <a:ln>
            <a:solidFill>
              <a:srgbClr val="64646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 name="Pfeil: Chevron 8">
            <a:extLst>
              <a:ext uri="{FF2B5EF4-FFF2-40B4-BE49-F238E27FC236}">
                <a16:creationId xmlns:a16="http://schemas.microsoft.com/office/drawing/2014/main" id="{4CBD29B9-E648-4B85-A1CD-EACCC9F179FB}"/>
              </a:ext>
            </a:extLst>
          </p:cNvPr>
          <p:cNvSpPr/>
          <p:nvPr/>
        </p:nvSpPr>
        <p:spPr>
          <a:xfrm>
            <a:off x="5891050" y="2827283"/>
            <a:ext cx="641131" cy="1187669"/>
          </a:xfrm>
          <a:prstGeom prst="chevron">
            <a:avLst/>
          </a:prstGeom>
          <a:solidFill>
            <a:schemeClr val="bg2"/>
          </a:solidFill>
          <a:ln>
            <a:solidFill>
              <a:srgbClr val="64646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 name="Pfeil: Chevron 9">
            <a:extLst>
              <a:ext uri="{FF2B5EF4-FFF2-40B4-BE49-F238E27FC236}">
                <a16:creationId xmlns:a16="http://schemas.microsoft.com/office/drawing/2014/main" id="{2B0BEA5F-AD71-46CE-BE75-D3A64AF94969}"/>
              </a:ext>
            </a:extLst>
          </p:cNvPr>
          <p:cNvSpPr/>
          <p:nvPr/>
        </p:nvSpPr>
        <p:spPr>
          <a:xfrm>
            <a:off x="8975838" y="2827283"/>
            <a:ext cx="641131" cy="1187669"/>
          </a:xfrm>
          <a:prstGeom prst="chevron">
            <a:avLst/>
          </a:prstGeom>
          <a:solidFill>
            <a:schemeClr val="bg2"/>
          </a:solidFill>
          <a:ln>
            <a:solidFill>
              <a:srgbClr val="64646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nvGrpSpPr>
          <p:cNvPr id="13" name="Gruppieren 12">
            <a:extLst>
              <a:ext uri="{FF2B5EF4-FFF2-40B4-BE49-F238E27FC236}">
                <a16:creationId xmlns:a16="http://schemas.microsoft.com/office/drawing/2014/main" id="{DDA0AF2C-AAF0-4E57-A31C-90F1BA1248AE}"/>
              </a:ext>
            </a:extLst>
          </p:cNvPr>
          <p:cNvGrpSpPr/>
          <p:nvPr/>
        </p:nvGrpSpPr>
        <p:grpSpPr>
          <a:xfrm>
            <a:off x="9709864" y="2280745"/>
            <a:ext cx="1699116" cy="2544699"/>
            <a:chOff x="9921766" y="1692166"/>
            <a:chExt cx="1240220" cy="1857428"/>
          </a:xfrm>
          <a:effectLst>
            <a:outerShdw blurRad="76200" dir="13500000" sy="23000" kx="1200000" algn="br" rotWithShape="0">
              <a:prstClr val="black">
                <a:alpha val="20000"/>
              </a:prstClr>
            </a:outerShdw>
          </a:effectLst>
        </p:grpSpPr>
        <p:sp>
          <p:nvSpPr>
            <p:cNvPr id="12" name="Gleichschenkliges Dreieck 11">
              <a:extLst>
                <a:ext uri="{FF2B5EF4-FFF2-40B4-BE49-F238E27FC236}">
                  <a16:creationId xmlns:a16="http://schemas.microsoft.com/office/drawing/2014/main" id="{41C6AB69-2081-4B09-B690-80722A860A25}"/>
                </a:ext>
              </a:extLst>
            </p:cNvPr>
            <p:cNvSpPr/>
            <p:nvPr/>
          </p:nvSpPr>
          <p:spPr>
            <a:xfrm rot="10800000">
              <a:off x="9934676" y="2480439"/>
              <a:ext cx="1216800" cy="106915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a:extLst>
                <a:ext uri="{FF2B5EF4-FFF2-40B4-BE49-F238E27FC236}">
                  <a16:creationId xmlns:a16="http://schemas.microsoft.com/office/drawing/2014/main" id="{9EFA3AD8-47E6-4024-9A86-8BA6857F9190}"/>
                </a:ext>
              </a:extLst>
            </p:cNvPr>
            <p:cNvSpPr/>
            <p:nvPr/>
          </p:nvSpPr>
          <p:spPr>
            <a:xfrm>
              <a:off x="9921766" y="1692166"/>
              <a:ext cx="1240220" cy="12402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4" name="Kreis: nicht ausgefüllt 13">
            <a:extLst>
              <a:ext uri="{FF2B5EF4-FFF2-40B4-BE49-F238E27FC236}">
                <a16:creationId xmlns:a16="http://schemas.microsoft.com/office/drawing/2014/main" id="{57214B9A-3CC2-4065-A33A-62D819BD9C9B}"/>
              </a:ext>
            </a:extLst>
          </p:cNvPr>
          <p:cNvSpPr/>
          <p:nvPr/>
        </p:nvSpPr>
        <p:spPr>
          <a:xfrm>
            <a:off x="9883364" y="2454245"/>
            <a:ext cx="1352116" cy="1352116"/>
          </a:xfrm>
          <a:prstGeom prst="donut">
            <a:avLst>
              <a:gd name="adj" fmla="val 102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5" name="Textfeld 14">
            <a:extLst>
              <a:ext uri="{FF2B5EF4-FFF2-40B4-BE49-F238E27FC236}">
                <a16:creationId xmlns:a16="http://schemas.microsoft.com/office/drawing/2014/main" id="{386009DA-DAC9-4BEE-BCC5-2A9D31A77B3C}"/>
              </a:ext>
            </a:extLst>
          </p:cNvPr>
          <p:cNvSpPr txBox="1"/>
          <p:nvPr/>
        </p:nvSpPr>
        <p:spPr>
          <a:xfrm>
            <a:off x="10152799" y="2681618"/>
            <a:ext cx="779621" cy="923330"/>
          </a:xfrm>
          <a:prstGeom prst="rect">
            <a:avLst/>
          </a:prstGeom>
          <a:noFill/>
        </p:spPr>
        <p:txBody>
          <a:bodyPr wrap="square" rtlCol="0">
            <a:spAutoFit/>
          </a:bodyPr>
          <a:lstStyle/>
          <a:p>
            <a:pPr algn="ctr"/>
            <a:r>
              <a:rPr lang="de-DE" b="1" cap="all" dirty="0" err="1">
                <a:solidFill>
                  <a:schemeClr val="bg1"/>
                </a:solidFill>
              </a:rPr>
              <a:t>You</a:t>
            </a:r>
            <a:br>
              <a:rPr lang="de-DE" b="1" cap="all" dirty="0">
                <a:solidFill>
                  <a:schemeClr val="bg1"/>
                </a:solidFill>
              </a:rPr>
            </a:br>
            <a:r>
              <a:rPr lang="de-DE" b="1" cap="all" dirty="0" err="1">
                <a:solidFill>
                  <a:schemeClr val="bg1"/>
                </a:solidFill>
              </a:rPr>
              <a:t>are</a:t>
            </a:r>
            <a:br>
              <a:rPr lang="de-DE" b="1" cap="all" dirty="0">
                <a:solidFill>
                  <a:schemeClr val="bg1"/>
                </a:solidFill>
              </a:rPr>
            </a:br>
            <a:r>
              <a:rPr lang="de-DE" b="1" cap="all" dirty="0" err="1">
                <a:solidFill>
                  <a:schemeClr val="bg1"/>
                </a:solidFill>
              </a:rPr>
              <a:t>here</a:t>
            </a:r>
            <a:endParaRPr lang="de-DE" b="1" cap="all" dirty="0">
              <a:solidFill>
                <a:schemeClr val="bg1"/>
              </a:solidFill>
            </a:endParaRPr>
          </a:p>
        </p:txBody>
      </p:sp>
    </p:spTree>
    <p:extLst>
      <p:ext uri="{BB962C8B-B14F-4D97-AF65-F5344CB8AC3E}">
        <p14:creationId xmlns:p14="http://schemas.microsoft.com/office/powerpoint/2010/main" val="136558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C9DD6E-A3A7-48F1-9994-12DADA605CF1}"/>
              </a:ext>
            </a:extLst>
          </p:cNvPr>
          <p:cNvSpPr>
            <a:spLocks noGrp="1"/>
          </p:cNvSpPr>
          <p:nvPr>
            <p:ph type="title"/>
          </p:nvPr>
        </p:nvSpPr>
        <p:spPr>
          <a:xfrm>
            <a:off x="-59634" y="889719"/>
            <a:ext cx="11253378" cy="577081"/>
          </a:xfrm>
        </p:spPr>
        <p:txBody>
          <a:bodyPr/>
          <a:lstStyle/>
          <a:p>
            <a:r>
              <a:rPr lang="de-DE" dirty="0"/>
              <a:t>Think Tank Follow-Up „Kooperationen in Spannungsfeldern“</a:t>
            </a:r>
          </a:p>
        </p:txBody>
      </p:sp>
      <p:sp>
        <p:nvSpPr>
          <p:cNvPr id="3" name="Inhaltsplatzhalter 2">
            <a:extLst>
              <a:ext uri="{FF2B5EF4-FFF2-40B4-BE49-F238E27FC236}">
                <a16:creationId xmlns:a16="http://schemas.microsoft.com/office/drawing/2014/main" id="{24E38A93-B7D8-4BF1-ADB0-2666062FFC52}"/>
              </a:ext>
            </a:extLst>
          </p:cNvPr>
          <p:cNvSpPr>
            <a:spLocks noGrp="1"/>
          </p:cNvSpPr>
          <p:nvPr>
            <p:ph idx="1"/>
          </p:nvPr>
        </p:nvSpPr>
        <p:spPr/>
        <p:txBody>
          <a:bodyPr/>
          <a:lstStyle/>
          <a:p>
            <a:r>
              <a:rPr lang="de-DE" dirty="0"/>
              <a:t>Offenes Forum für den </a:t>
            </a:r>
            <a:r>
              <a:rPr lang="de-DE" b="1" dirty="0"/>
              <a:t>Erfahrungsaustausch</a:t>
            </a:r>
            <a:r>
              <a:rPr lang="de-DE" dirty="0"/>
              <a:t> zu Netzwerken im </a:t>
            </a:r>
            <a:r>
              <a:rPr lang="de-DE" dirty="0" err="1"/>
              <a:t>Spannungfeld</a:t>
            </a:r>
            <a:r>
              <a:rPr lang="de-DE" dirty="0"/>
              <a:t> zw. Kooperation und Konkurrenz, zwischen Strukturen und Kulturen der Zusammenarbeit. </a:t>
            </a:r>
          </a:p>
          <a:p>
            <a:r>
              <a:rPr lang="de-DE" b="1" dirty="0" err="1"/>
              <a:t>Impulsgeber:innen</a:t>
            </a:r>
            <a:r>
              <a:rPr lang="de-DE" b="1" dirty="0"/>
              <a:t> und </a:t>
            </a:r>
            <a:r>
              <a:rPr lang="de-DE" b="1" dirty="0" err="1"/>
              <a:t>Expert:innen</a:t>
            </a:r>
            <a:r>
              <a:rPr lang="de-DE" b="1" dirty="0"/>
              <a:t> </a:t>
            </a:r>
            <a:r>
              <a:rPr lang="de-DE" dirty="0"/>
              <a:t>beleuchten das Thema „Kooperationen“ aus interdisziplinärer Perspektive</a:t>
            </a:r>
          </a:p>
          <a:p>
            <a:r>
              <a:rPr lang="de-DE" dirty="0"/>
              <a:t>Im Vordergrund steht die Verbindung von </a:t>
            </a:r>
            <a:r>
              <a:rPr lang="de-DE" b="1" dirty="0"/>
              <a:t>wissenschaftlichen Erkenntnissen und Umsetzungen in der Praxis</a:t>
            </a:r>
            <a:r>
              <a:rPr lang="de-DE" dirty="0"/>
              <a:t>. Fallbeispiele illustrieren gelungene und fehlgeschlagene Kooperationen. </a:t>
            </a:r>
          </a:p>
          <a:p>
            <a:r>
              <a:rPr lang="de-DE" b="1" dirty="0"/>
              <a:t>»Erfolgsfaktoren für Netzwerke«: </a:t>
            </a:r>
            <a:r>
              <a:rPr lang="de-DE" dirty="0"/>
              <a:t>Strukturelle, soziale, kulturelle Gelingensbedingungen für das Austarieren der Netzwerkspannungen</a:t>
            </a:r>
          </a:p>
          <a:p>
            <a:endParaRPr lang="de-DE" dirty="0"/>
          </a:p>
        </p:txBody>
      </p:sp>
      <p:sp>
        <p:nvSpPr>
          <p:cNvPr id="4" name="Datumsplatzhalter 3">
            <a:extLst>
              <a:ext uri="{FF2B5EF4-FFF2-40B4-BE49-F238E27FC236}">
                <a16:creationId xmlns:a16="http://schemas.microsoft.com/office/drawing/2014/main" id="{330CAAD7-E4CC-473A-91D0-9914C1CE2BCE}"/>
              </a:ext>
            </a:extLst>
          </p:cNvPr>
          <p:cNvSpPr>
            <a:spLocks noGrp="1"/>
          </p:cNvSpPr>
          <p:nvPr>
            <p:ph type="dt" sz="half" idx="10"/>
          </p:nvPr>
        </p:nvSpPr>
        <p:spPr/>
        <p:txBody>
          <a:bodyPr/>
          <a:lstStyle/>
          <a:p>
            <a:r>
              <a:rPr lang="de-DE"/>
              <a:t>14.10.2022</a:t>
            </a:r>
            <a:endParaRPr lang="de-DE" dirty="0"/>
          </a:p>
        </p:txBody>
      </p:sp>
      <p:sp>
        <p:nvSpPr>
          <p:cNvPr id="5" name="Fußzeilenplatzhalter 4">
            <a:extLst>
              <a:ext uri="{FF2B5EF4-FFF2-40B4-BE49-F238E27FC236}">
                <a16:creationId xmlns:a16="http://schemas.microsoft.com/office/drawing/2014/main" id="{DF443309-3599-459E-82A9-BEE259FD4BF7}"/>
              </a:ext>
            </a:extLst>
          </p:cNvPr>
          <p:cNvSpPr>
            <a:spLocks noGrp="1"/>
          </p:cNvSpPr>
          <p:nvPr>
            <p:ph type="ftr" sz="quarter" idx="11"/>
          </p:nvPr>
        </p:nvSpPr>
        <p:spPr/>
        <p:txBody>
          <a:bodyPr/>
          <a:lstStyle/>
          <a:p>
            <a:r>
              <a:rPr lang="de-DE"/>
              <a:t>Think Tank "Kooperationen" Follow-Up</a:t>
            </a:r>
            <a:endParaRPr lang="de-DE" dirty="0"/>
          </a:p>
        </p:txBody>
      </p:sp>
    </p:spTree>
    <p:extLst>
      <p:ext uri="{BB962C8B-B14F-4D97-AF65-F5344CB8AC3E}">
        <p14:creationId xmlns:p14="http://schemas.microsoft.com/office/powerpoint/2010/main" val="176124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DF111E-8DCE-4C7A-B289-DAD87F35965B}"/>
              </a:ext>
            </a:extLst>
          </p:cNvPr>
          <p:cNvSpPr>
            <a:spLocks noGrp="1"/>
          </p:cNvSpPr>
          <p:nvPr>
            <p:ph type="title"/>
          </p:nvPr>
        </p:nvSpPr>
        <p:spPr>
          <a:xfrm>
            <a:off x="-59634" y="889719"/>
            <a:ext cx="8801233" cy="577081"/>
          </a:xfrm>
        </p:spPr>
        <p:txBody>
          <a:bodyPr/>
          <a:lstStyle/>
          <a:p>
            <a:r>
              <a:rPr lang="de-DE" dirty="0"/>
              <a:t>Kooperationen in Spannungsfeldern: Konzepte</a:t>
            </a:r>
          </a:p>
        </p:txBody>
      </p:sp>
      <p:sp>
        <p:nvSpPr>
          <p:cNvPr id="3" name="Inhaltsplatzhalter 2">
            <a:extLst>
              <a:ext uri="{FF2B5EF4-FFF2-40B4-BE49-F238E27FC236}">
                <a16:creationId xmlns:a16="http://schemas.microsoft.com/office/drawing/2014/main" id="{8F323C7B-C8F0-4CD3-84A6-C6D9CBBA855D}"/>
              </a:ext>
            </a:extLst>
          </p:cNvPr>
          <p:cNvSpPr>
            <a:spLocks noGrp="1"/>
          </p:cNvSpPr>
          <p:nvPr>
            <p:ph idx="1"/>
          </p:nvPr>
        </p:nvSpPr>
        <p:spPr/>
        <p:txBody>
          <a:bodyPr/>
          <a:lstStyle/>
          <a:p>
            <a:endParaRPr lang="de-DE" dirty="0"/>
          </a:p>
        </p:txBody>
      </p:sp>
      <p:pic>
        <p:nvPicPr>
          <p:cNvPr id="10" name="Grafik 9">
            <a:extLst>
              <a:ext uri="{FF2B5EF4-FFF2-40B4-BE49-F238E27FC236}">
                <a16:creationId xmlns:a16="http://schemas.microsoft.com/office/drawing/2014/main" id="{1362DB1D-0205-4649-B969-15AAA4EE41F5}"/>
              </a:ext>
            </a:extLst>
          </p:cNvPr>
          <p:cNvPicPr>
            <a:picLocks noChangeAspect="1"/>
          </p:cNvPicPr>
          <p:nvPr/>
        </p:nvPicPr>
        <p:blipFill rotWithShape="1">
          <a:blip r:embed="rId3"/>
          <a:srcRect l="32023" t="12974" r="34196"/>
          <a:stretch/>
        </p:blipFill>
        <p:spPr>
          <a:xfrm>
            <a:off x="4084277" y="1825885"/>
            <a:ext cx="2484321" cy="3600000"/>
          </a:xfrm>
          <a:prstGeom prst="rect">
            <a:avLst/>
          </a:prstGeom>
          <a:ln>
            <a:noFill/>
          </a:ln>
          <a:effectLst>
            <a:outerShdw blurRad="292100" dist="139700" dir="2700000" algn="tl" rotWithShape="0">
              <a:srgbClr val="333333">
                <a:alpha val="65000"/>
              </a:srgbClr>
            </a:outerShdw>
          </a:effectLst>
        </p:spPr>
      </p:pic>
      <p:pic>
        <p:nvPicPr>
          <p:cNvPr id="12" name="Grafik 11">
            <a:extLst>
              <a:ext uri="{FF2B5EF4-FFF2-40B4-BE49-F238E27FC236}">
                <a16:creationId xmlns:a16="http://schemas.microsoft.com/office/drawing/2014/main" id="{E1A23E56-80B3-4C34-8F90-7C99847267FF}"/>
              </a:ext>
            </a:extLst>
          </p:cNvPr>
          <p:cNvPicPr>
            <a:picLocks noChangeAspect="1"/>
          </p:cNvPicPr>
          <p:nvPr/>
        </p:nvPicPr>
        <p:blipFill rotWithShape="1">
          <a:blip r:embed="rId4"/>
          <a:srcRect l="40196" t="15281" r="26686"/>
          <a:stretch/>
        </p:blipFill>
        <p:spPr>
          <a:xfrm>
            <a:off x="8176819" y="1825625"/>
            <a:ext cx="2501859" cy="3600000"/>
          </a:xfrm>
          <a:prstGeom prst="rect">
            <a:avLst/>
          </a:prstGeom>
          <a:ln>
            <a:noFill/>
          </a:ln>
          <a:effectLst>
            <a:outerShdw blurRad="292100" dist="139700" dir="2700000" algn="tl" rotWithShape="0">
              <a:srgbClr val="333333">
                <a:alpha val="65000"/>
              </a:srgbClr>
            </a:outerShdw>
          </a:effectLst>
        </p:spPr>
      </p:pic>
      <p:pic>
        <p:nvPicPr>
          <p:cNvPr id="14" name="Grafik 13">
            <a:extLst>
              <a:ext uri="{FF2B5EF4-FFF2-40B4-BE49-F238E27FC236}">
                <a16:creationId xmlns:a16="http://schemas.microsoft.com/office/drawing/2014/main" id="{6E715231-7443-4DD6-8C2C-88561058B905}"/>
              </a:ext>
            </a:extLst>
          </p:cNvPr>
          <p:cNvPicPr>
            <a:picLocks noChangeAspect="1"/>
          </p:cNvPicPr>
          <p:nvPr/>
        </p:nvPicPr>
        <p:blipFill rotWithShape="1">
          <a:blip r:embed="rId5"/>
          <a:srcRect l="32023" t="11835" r="33174"/>
          <a:stretch/>
        </p:blipFill>
        <p:spPr>
          <a:xfrm>
            <a:off x="0" y="1825625"/>
            <a:ext cx="2526424" cy="3600000"/>
          </a:xfrm>
          <a:prstGeom prst="rect">
            <a:avLst/>
          </a:prstGeom>
          <a:ln>
            <a:noFill/>
          </a:ln>
          <a:effectLst>
            <a:outerShdw blurRad="292100" dist="139700" dir="2700000" algn="tl" rotWithShape="0">
              <a:srgbClr val="333333">
                <a:alpha val="65000"/>
              </a:srgbClr>
            </a:outerShdw>
          </a:effectLst>
        </p:spPr>
      </p:pic>
      <p:sp>
        <p:nvSpPr>
          <p:cNvPr id="13" name="Textfeld 12">
            <a:extLst>
              <a:ext uri="{FF2B5EF4-FFF2-40B4-BE49-F238E27FC236}">
                <a16:creationId xmlns:a16="http://schemas.microsoft.com/office/drawing/2014/main" id="{E9AA3484-9F99-43B4-B900-3FA81E119800}"/>
              </a:ext>
            </a:extLst>
          </p:cNvPr>
          <p:cNvSpPr txBox="1"/>
          <p:nvPr/>
        </p:nvSpPr>
        <p:spPr>
          <a:xfrm rot="16200000">
            <a:off x="1213663" y="3184668"/>
            <a:ext cx="3733750" cy="1015663"/>
          </a:xfrm>
          <a:prstGeom prst="rect">
            <a:avLst/>
          </a:prstGeom>
          <a:noFill/>
        </p:spPr>
        <p:txBody>
          <a:bodyPr wrap="square">
            <a:spAutoFit/>
          </a:bodyPr>
          <a:lstStyle/>
          <a:p>
            <a:r>
              <a:rPr lang="de-DE" sz="1200" dirty="0">
                <a:solidFill>
                  <a:srgbClr val="646464"/>
                </a:solidFill>
                <a:effectLst/>
              </a:rPr>
              <a:t>Bosse, Elke/</a:t>
            </a:r>
            <a:r>
              <a:rPr lang="de-DE" sz="1200" dirty="0" err="1">
                <a:solidFill>
                  <a:srgbClr val="646464"/>
                </a:solidFill>
                <a:effectLst/>
              </a:rPr>
              <a:t>Würmseer</a:t>
            </a:r>
            <a:r>
              <a:rPr lang="de-DE" sz="1200" dirty="0">
                <a:solidFill>
                  <a:srgbClr val="646464"/>
                </a:solidFill>
                <a:effectLst/>
              </a:rPr>
              <a:t>, Grit (2020): Hochschulverbünde. Ein aktueller Überblick zu Rahmenbedingungen, Organisation, Herausforderungen und Erfolgsfaktoren lehrbezogener Zusammenarbeit. Hannover: HIS-Institut für Hochschulentwicklung e. V.</a:t>
            </a:r>
          </a:p>
        </p:txBody>
      </p:sp>
      <p:sp>
        <p:nvSpPr>
          <p:cNvPr id="15" name="Textfeld 14">
            <a:extLst>
              <a:ext uri="{FF2B5EF4-FFF2-40B4-BE49-F238E27FC236}">
                <a16:creationId xmlns:a16="http://schemas.microsoft.com/office/drawing/2014/main" id="{77BDAEC4-0CE1-4AD3-B4A6-7DC9B3728269}"/>
              </a:ext>
            </a:extLst>
          </p:cNvPr>
          <p:cNvSpPr txBox="1"/>
          <p:nvPr/>
        </p:nvSpPr>
        <p:spPr>
          <a:xfrm rot="16200000">
            <a:off x="5344804" y="3092335"/>
            <a:ext cx="3733751" cy="1200329"/>
          </a:xfrm>
          <a:prstGeom prst="rect">
            <a:avLst/>
          </a:prstGeom>
          <a:noFill/>
        </p:spPr>
        <p:txBody>
          <a:bodyPr wrap="square">
            <a:spAutoFit/>
          </a:bodyPr>
          <a:lstStyle/>
          <a:p>
            <a:r>
              <a:rPr lang="de-DE" sz="1200" dirty="0">
                <a:solidFill>
                  <a:srgbClr val="646464"/>
                </a:solidFill>
                <a:effectLst/>
              </a:rPr>
              <a:t>Arndt, Christiane/Ladwig, Tina/Trümper, Stefanie/</a:t>
            </a:r>
            <a:r>
              <a:rPr lang="de-DE" sz="1200" dirty="0" err="1">
                <a:solidFill>
                  <a:srgbClr val="646464"/>
                </a:solidFill>
                <a:effectLst/>
              </a:rPr>
              <a:t>Knutzen</a:t>
            </a:r>
            <a:r>
              <a:rPr lang="de-DE" sz="1200" dirty="0">
                <a:solidFill>
                  <a:srgbClr val="646464"/>
                </a:solidFill>
                <a:effectLst/>
              </a:rPr>
              <a:t>, Sönke (2021): Digitale Hochschulbildungskonzepte – Hochschulverbünde – Fachdisziplinen. Multidirektionale Transferprozesse als Übersetzungs- und Schnittstellenaufgabe. Hamburg: Technische Universität Hamburg. </a:t>
            </a:r>
          </a:p>
        </p:txBody>
      </p:sp>
      <p:sp>
        <p:nvSpPr>
          <p:cNvPr id="16" name="Textfeld 15">
            <a:extLst>
              <a:ext uri="{FF2B5EF4-FFF2-40B4-BE49-F238E27FC236}">
                <a16:creationId xmlns:a16="http://schemas.microsoft.com/office/drawing/2014/main" id="{B260E054-0DA1-4739-B921-937B5DA50A9D}"/>
              </a:ext>
            </a:extLst>
          </p:cNvPr>
          <p:cNvSpPr txBox="1"/>
          <p:nvPr/>
        </p:nvSpPr>
        <p:spPr>
          <a:xfrm rot="16200000">
            <a:off x="9585577" y="3000001"/>
            <a:ext cx="3733751" cy="1384995"/>
          </a:xfrm>
          <a:prstGeom prst="rect">
            <a:avLst/>
          </a:prstGeom>
          <a:noFill/>
        </p:spPr>
        <p:txBody>
          <a:bodyPr wrap="square">
            <a:spAutoFit/>
          </a:bodyPr>
          <a:lstStyle/>
          <a:p>
            <a:r>
              <a:rPr lang="de-DE" sz="1200" dirty="0">
                <a:solidFill>
                  <a:srgbClr val="646464"/>
                </a:solidFill>
                <a:effectLst/>
              </a:rPr>
              <a:t>Ladwig, Tina/Arndt, Christiane (2021): Landeshochschulverbünde in der digitalen Hochschulbildung. Ziele, Leitideen, Synergiepotenziale. In: Hochschulforum Digitalisierung (Hrsg.): Digitalisierung in Studium und Lehre gemeinsam gestalten: Innovative Formate, Strategien und Netzwerke. Wiesbaden: Springer Fachmedien Wiesbaden, S. 105–123.</a:t>
            </a:r>
          </a:p>
        </p:txBody>
      </p:sp>
      <p:sp>
        <p:nvSpPr>
          <p:cNvPr id="4" name="Datumsplatzhalter 3">
            <a:extLst>
              <a:ext uri="{FF2B5EF4-FFF2-40B4-BE49-F238E27FC236}">
                <a16:creationId xmlns:a16="http://schemas.microsoft.com/office/drawing/2014/main" id="{7B5B6497-F387-457E-B1BF-711D943C4EF2}"/>
              </a:ext>
            </a:extLst>
          </p:cNvPr>
          <p:cNvSpPr>
            <a:spLocks noGrp="1"/>
          </p:cNvSpPr>
          <p:nvPr>
            <p:ph type="dt" sz="half" idx="10"/>
          </p:nvPr>
        </p:nvSpPr>
        <p:spPr/>
        <p:txBody>
          <a:bodyPr/>
          <a:lstStyle/>
          <a:p>
            <a:r>
              <a:rPr lang="de-DE"/>
              <a:t>14.10.2022</a:t>
            </a:r>
            <a:endParaRPr lang="de-DE" dirty="0"/>
          </a:p>
        </p:txBody>
      </p:sp>
      <p:sp>
        <p:nvSpPr>
          <p:cNvPr id="11" name="Fußzeilenplatzhalter 10">
            <a:extLst>
              <a:ext uri="{FF2B5EF4-FFF2-40B4-BE49-F238E27FC236}">
                <a16:creationId xmlns:a16="http://schemas.microsoft.com/office/drawing/2014/main" id="{6946882D-B5B7-4E30-8314-489FDC4E87E0}"/>
              </a:ext>
            </a:extLst>
          </p:cNvPr>
          <p:cNvSpPr>
            <a:spLocks noGrp="1"/>
          </p:cNvSpPr>
          <p:nvPr>
            <p:ph type="ftr" sz="quarter" idx="11"/>
          </p:nvPr>
        </p:nvSpPr>
        <p:spPr/>
        <p:txBody>
          <a:bodyPr/>
          <a:lstStyle/>
          <a:p>
            <a:r>
              <a:rPr lang="de-DE"/>
              <a:t>Think Tank "Kooperationen" Follow-Up</a:t>
            </a:r>
            <a:endParaRPr lang="de-DE" dirty="0"/>
          </a:p>
        </p:txBody>
      </p:sp>
    </p:spTree>
    <p:extLst>
      <p:ext uri="{BB962C8B-B14F-4D97-AF65-F5344CB8AC3E}">
        <p14:creationId xmlns:p14="http://schemas.microsoft.com/office/powerpoint/2010/main" val="420588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C18F42-7489-47F6-9DEC-A60420866A9D}"/>
              </a:ext>
            </a:extLst>
          </p:cNvPr>
          <p:cNvSpPr>
            <a:spLocks noGrp="1"/>
          </p:cNvSpPr>
          <p:nvPr>
            <p:ph type="title"/>
          </p:nvPr>
        </p:nvSpPr>
        <p:spPr>
          <a:xfrm>
            <a:off x="-59634" y="889719"/>
            <a:ext cx="9360296" cy="577081"/>
          </a:xfrm>
        </p:spPr>
        <p:txBody>
          <a:bodyPr/>
          <a:lstStyle/>
          <a:p>
            <a:r>
              <a:rPr lang="de-DE" dirty="0"/>
              <a:t>Kooperationen in Spannungsfeldern: Erfahrungen</a:t>
            </a:r>
          </a:p>
        </p:txBody>
      </p:sp>
      <p:sp>
        <p:nvSpPr>
          <p:cNvPr id="4" name="Datumsplatzhalter 3">
            <a:extLst>
              <a:ext uri="{FF2B5EF4-FFF2-40B4-BE49-F238E27FC236}">
                <a16:creationId xmlns:a16="http://schemas.microsoft.com/office/drawing/2014/main" id="{1EA4A7E8-B4ED-421B-A9B6-2B4AA3A50948}"/>
              </a:ext>
            </a:extLst>
          </p:cNvPr>
          <p:cNvSpPr>
            <a:spLocks noGrp="1"/>
          </p:cNvSpPr>
          <p:nvPr>
            <p:ph type="dt" sz="half" idx="10"/>
          </p:nvPr>
        </p:nvSpPr>
        <p:spPr/>
        <p:txBody>
          <a:bodyPr/>
          <a:lstStyle/>
          <a:p>
            <a:r>
              <a:rPr lang="de-DE"/>
              <a:t>14.10.2022</a:t>
            </a:r>
            <a:endParaRPr lang="de-DE" dirty="0"/>
          </a:p>
        </p:txBody>
      </p:sp>
      <p:sp>
        <p:nvSpPr>
          <p:cNvPr id="5" name="Fußzeilenplatzhalter 4">
            <a:extLst>
              <a:ext uri="{FF2B5EF4-FFF2-40B4-BE49-F238E27FC236}">
                <a16:creationId xmlns:a16="http://schemas.microsoft.com/office/drawing/2014/main" id="{DCC2B94F-29D3-45DC-8475-5801D12D8786}"/>
              </a:ext>
            </a:extLst>
          </p:cNvPr>
          <p:cNvSpPr>
            <a:spLocks noGrp="1"/>
          </p:cNvSpPr>
          <p:nvPr>
            <p:ph type="ftr" sz="quarter" idx="11"/>
          </p:nvPr>
        </p:nvSpPr>
        <p:spPr/>
        <p:txBody>
          <a:bodyPr/>
          <a:lstStyle/>
          <a:p>
            <a:r>
              <a:rPr lang="de-DE"/>
              <a:t>Think Tank "Kooperationen" Follow-Up</a:t>
            </a:r>
            <a:endParaRPr lang="de-DE" dirty="0"/>
          </a:p>
        </p:txBody>
      </p:sp>
      <p:sp>
        <p:nvSpPr>
          <p:cNvPr id="6" name="Textfeld 5">
            <a:extLst>
              <a:ext uri="{FF2B5EF4-FFF2-40B4-BE49-F238E27FC236}">
                <a16:creationId xmlns:a16="http://schemas.microsoft.com/office/drawing/2014/main" id="{02EA2F32-A358-4527-9FAB-A284255CC053}"/>
              </a:ext>
            </a:extLst>
          </p:cNvPr>
          <p:cNvSpPr txBox="1"/>
          <p:nvPr/>
        </p:nvSpPr>
        <p:spPr>
          <a:xfrm>
            <a:off x="4740166" y="2806272"/>
            <a:ext cx="1684692" cy="369332"/>
          </a:xfrm>
          <a:prstGeom prst="rect">
            <a:avLst/>
          </a:prstGeom>
          <a:noFill/>
        </p:spPr>
        <p:txBody>
          <a:bodyPr wrap="none" rtlCol="0">
            <a:spAutoFit/>
          </a:bodyPr>
          <a:lstStyle/>
          <a:p>
            <a:r>
              <a:rPr lang="de-DE" b="1" dirty="0"/>
              <a:t>Eigeninteressen</a:t>
            </a:r>
          </a:p>
        </p:txBody>
      </p:sp>
      <p:sp>
        <p:nvSpPr>
          <p:cNvPr id="7" name="Textfeld 6">
            <a:extLst>
              <a:ext uri="{FF2B5EF4-FFF2-40B4-BE49-F238E27FC236}">
                <a16:creationId xmlns:a16="http://schemas.microsoft.com/office/drawing/2014/main" id="{CA7F167B-C8EB-4134-AE53-E25B60653DC8}"/>
              </a:ext>
            </a:extLst>
          </p:cNvPr>
          <p:cNvSpPr txBox="1"/>
          <p:nvPr/>
        </p:nvSpPr>
        <p:spPr>
          <a:xfrm>
            <a:off x="1453300" y="1564456"/>
            <a:ext cx="1944763" cy="369332"/>
          </a:xfrm>
          <a:prstGeom prst="rect">
            <a:avLst/>
          </a:prstGeom>
          <a:noFill/>
        </p:spPr>
        <p:txBody>
          <a:bodyPr wrap="none" rtlCol="0">
            <a:spAutoFit/>
          </a:bodyPr>
          <a:lstStyle/>
          <a:p>
            <a:r>
              <a:rPr lang="de-DE" b="1" dirty="0">
                <a:solidFill>
                  <a:srgbClr val="646464"/>
                </a:solidFill>
              </a:rPr>
              <a:t>Gemeinsame Ziele</a:t>
            </a:r>
          </a:p>
        </p:txBody>
      </p:sp>
      <p:cxnSp>
        <p:nvCxnSpPr>
          <p:cNvPr id="9" name="Gerader Verbinder 8">
            <a:extLst>
              <a:ext uri="{FF2B5EF4-FFF2-40B4-BE49-F238E27FC236}">
                <a16:creationId xmlns:a16="http://schemas.microsoft.com/office/drawing/2014/main" id="{8A428AFA-4648-4B8E-B484-F2836359D943}"/>
              </a:ext>
            </a:extLst>
          </p:cNvPr>
          <p:cNvCxnSpPr>
            <a:cxnSpLocks/>
            <a:stCxn id="7" idx="2"/>
            <a:endCxn id="6" idx="0"/>
          </p:cNvCxnSpPr>
          <p:nvPr/>
        </p:nvCxnSpPr>
        <p:spPr>
          <a:xfrm>
            <a:off x="2425682" y="1933788"/>
            <a:ext cx="3156830" cy="872484"/>
          </a:xfrm>
          <a:prstGeom prst="line">
            <a:avLst/>
          </a:prstGeom>
          <a:ln w="22225">
            <a:solidFill>
              <a:schemeClr val="bg1">
                <a:lumMod val="5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3EA82111-387E-4B40-A336-3EE262CB434F}"/>
              </a:ext>
            </a:extLst>
          </p:cNvPr>
          <p:cNvSpPr txBox="1"/>
          <p:nvPr/>
        </p:nvSpPr>
        <p:spPr>
          <a:xfrm>
            <a:off x="6406071" y="2806272"/>
            <a:ext cx="1276824" cy="369332"/>
          </a:xfrm>
          <a:prstGeom prst="rect">
            <a:avLst/>
          </a:prstGeom>
          <a:noFill/>
        </p:spPr>
        <p:txBody>
          <a:bodyPr wrap="none" rtlCol="0">
            <a:spAutoFit/>
          </a:bodyPr>
          <a:lstStyle/>
          <a:p>
            <a:r>
              <a:rPr lang="de-DE" b="1" dirty="0"/>
              <a:t>Konkurrenz</a:t>
            </a:r>
          </a:p>
        </p:txBody>
      </p:sp>
      <p:sp>
        <p:nvSpPr>
          <p:cNvPr id="11" name="Textfeld 10">
            <a:extLst>
              <a:ext uri="{FF2B5EF4-FFF2-40B4-BE49-F238E27FC236}">
                <a16:creationId xmlns:a16="http://schemas.microsoft.com/office/drawing/2014/main" id="{699911DF-8F4C-4163-AE22-A98BC59D2F3B}"/>
              </a:ext>
            </a:extLst>
          </p:cNvPr>
          <p:cNvSpPr txBox="1"/>
          <p:nvPr/>
        </p:nvSpPr>
        <p:spPr>
          <a:xfrm>
            <a:off x="9669918" y="1564456"/>
            <a:ext cx="1364797" cy="369332"/>
          </a:xfrm>
          <a:prstGeom prst="rect">
            <a:avLst/>
          </a:prstGeom>
          <a:noFill/>
        </p:spPr>
        <p:txBody>
          <a:bodyPr wrap="none" rtlCol="0">
            <a:spAutoFit/>
          </a:bodyPr>
          <a:lstStyle/>
          <a:p>
            <a:r>
              <a:rPr lang="de-DE" b="1" dirty="0">
                <a:solidFill>
                  <a:srgbClr val="646464"/>
                </a:solidFill>
              </a:rPr>
              <a:t>Kooperation</a:t>
            </a:r>
          </a:p>
        </p:txBody>
      </p:sp>
      <p:cxnSp>
        <p:nvCxnSpPr>
          <p:cNvPr id="12" name="Gerader Verbinder 11">
            <a:extLst>
              <a:ext uri="{FF2B5EF4-FFF2-40B4-BE49-F238E27FC236}">
                <a16:creationId xmlns:a16="http://schemas.microsoft.com/office/drawing/2014/main" id="{37517FBB-BC96-4C84-8721-BA961E99C569}"/>
              </a:ext>
            </a:extLst>
          </p:cNvPr>
          <p:cNvCxnSpPr>
            <a:cxnSpLocks/>
            <a:stCxn id="11" idx="1"/>
            <a:endCxn id="10" idx="0"/>
          </p:cNvCxnSpPr>
          <p:nvPr/>
        </p:nvCxnSpPr>
        <p:spPr>
          <a:xfrm flipH="1">
            <a:off x="7044483" y="1749122"/>
            <a:ext cx="2625435" cy="1057150"/>
          </a:xfrm>
          <a:prstGeom prst="line">
            <a:avLst/>
          </a:prstGeom>
          <a:ln w="22225">
            <a:solidFill>
              <a:schemeClr val="bg1">
                <a:lumMod val="5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889BA517-3845-45AF-8047-1691F8AE7DBE}"/>
              </a:ext>
            </a:extLst>
          </p:cNvPr>
          <p:cNvSpPr txBox="1"/>
          <p:nvPr/>
        </p:nvSpPr>
        <p:spPr>
          <a:xfrm>
            <a:off x="5711486" y="4060859"/>
            <a:ext cx="1261307" cy="369332"/>
          </a:xfrm>
          <a:prstGeom prst="rect">
            <a:avLst/>
          </a:prstGeom>
          <a:noFill/>
        </p:spPr>
        <p:txBody>
          <a:bodyPr wrap="none" rtlCol="0">
            <a:spAutoFit/>
          </a:bodyPr>
          <a:lstStyle/>
          <a:p>
            <a:r>
              <a:rPr lang="de-DE" b="1" dirty="0"/>
              <a:t>Kontinuität</a:t>
            </a:r>
          </a:p>
        </p:txBody>
      </p:sp>
      <p:sp>
        <p:nvSpPr>
          <p:cNvPr id="14" name="Textfeld 13">
            <a:extLst>
              <a:ext uri="{FF2B5EF4-FFF2-40B4-BE49-F238E27FC236}">
                <a16:creationId xmlns:a16="http://schemas.microsoft.com/office/drawing/2014/main" id="{32966943-6015-413D-A550-0B89565B073E}"/>
              </a:ext>
            </a:extLst>
          </p:cNvPr>
          <p:cNvSpPr txBox="1"/>
          <p:nvPr/>
        </p:nvSpPr>
        <p:spPr>
          <a:xfrm>
            <a:off x="5882879" y="5598949"/>
            <a:ext cx="918521" cy="369332"/>
          </a:xfrm>
          <a:prstGeom prst="rect">
            <a:avLst/>
          </a:prstGeom>
          <a:noFill/>
        </p:spPr>
        <p:txBody>
          <a:bodyPr wrap="none" rtlCol="0">
            <a:spAutoFit/>
          </a:bodyPr>
          <a:lstStyle/>
          <a:p>
            <a:r>
              <a:rPr lang="de-DE" b="1" dirty="0">
                <a:solidFill>
                  <a:srgbClr val="646464"/>
                </a:solidFill>
              </a:rPr>
              <a:t>Wandel</a:t>
            </a:r>
          </a:p>
        </p:txBody>
      </p:sp>
      <p:cxnSp>
        <p:nvCxnSpPr>
          <p:cNvPr id="15" name="Gerader Verbinder 14">
            <a:extLst>
              <a:ext uri="{FF2B5EF4-FFF2-40B4-BE49-F238E27FC236}">
                <a16:creationId xmlns:a16="http://schemas.microsoft.com/office/drawing/2014/main" id="{FEFD4CD9-66B1-4312-A8C1-ED6812601243}"/>
              </a:ext>
            </a:extLst>
          </p:cNvPr>
          <p:cNvCxnSpPr>
            <a:cxnSpLocks/>
            <a:stCxn id="14" idx="0"/>
            <a:endCxn id="13" idx="2"/>
          </p:cNvCxnSpPr>
          <p:nvPr/>
        </p:nvCxnSpPr>
        <p:spPr>
          <a:xfrm flipV="1">
            <a:off x="6342140" y="4430191"/>
            <a:ext cx="0" cy="1168758"/>
          </a:xfrm>
          <a:prstGeom prst="line">
            <a:avLst/>
          </a:prstGeom>
          <a:ln w="22225">
            <a:solidFill>
              <a:schemeClr val="bg1">
                <a:lumMod val="5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3" name="Textfeld 32">
            <a:extLst>
              <a:ext uri="{FF2B5EF4-FFF2-40B4-BE49-F238E27FC236}">
                <a16:creationId xmlns:a16="http://schemas.microsoft.com/office/drawing/2014/main" id="{427A58BD-8CC9-4777-BE25-907A36A4A4EB}"/>
              </a:ext>
            </a:extLst>
          </p:cNvPr>
          <p:cNvSpPr txBox="1"/>
          <p:nvPr/>
        </p:nvSpPr>
        <p:spPr>
          <a:xfrm>
            <a:off x="1453300" y="5253910"/>
            <a:ext cx="2397195" cy="369332"/>
          </a:xfrm>
          <a:prstGeom prst="rect">
            <a:avLst/>
          </a:prstGeom>
          <a:noFill/>
        </p:spPr>
        <p:txBody>
          <a:bodyPr wrap="none" rtlCol="0">
            <a:spAutoFit/>
          </a:bodyPr>
          <a:lstStyle/>
          <a:p>
            <a:r>
              <a:rPr lang="de-DE" b="1" dirty="0">
                <a:solidFill>
                  <a:srgbClr val="646464"/>
                </a:solidFill>
              </a:rPr>
              <a:t>Intrinsische Motivation</a:t>
            </a:r>
          </a:p>
        </p:txBody>
      </p:sp>
      <p:sp>
        <p:nvSpPr>
          <p:cNvPr id="34" name="Textfeld 33">
            <a:extLst>
              <a:ext uri="{FF2B5EF4-FFF2-40B4-BE49-F238E27FC236}">
                <a16:creationId xmlns:a16="http://schemas.microsoft.com/office/drawing/2014/main" id="{01405B63-158A-4DE7-9766-33F2825A953B}"/>
              </a:ext>
            </a:extLst>
          </p:cNvPr>
          <p:cNvSpPr txBox="1"/>
          <p:nvPr/>
        </p:nvSpPr>
        <p:spPr>
          <a:xfrm>
            <a:off x="4666553" y="3655573"/>
            <a:ext cx="1685013" cy="369332"/>
          </a:xfrm>
          <a:prstGeom prst="rect">
            <a:avLst/>
          </a:prstGeom>
          <a:noFill/>
        </p:spPr>
        <p:txBody>
          <a:bodyPr wrap="none" rtlCol="0">
            <a:spAutoFit/>
          </a:bodyPr>
          <a:lstStyle/>
          <a:p>
            <a:r>
              <a:rPr lang="de-DE" b="1" dirty="0"/>
              <a:t>Externe Anreize</a:t>
            </a:r>
          </a:p>
        </p:txBody>
      </p:sp>
      <p:cxnSp>
        <p:nvCxnSpPr>
          <p:cNvPr id="35" name="Gerader Verbinder 34">
            <a:extLst>
              <a:ext uri="{FF2B5EF4-FFF2-40B4-BE49-F238E27FC236}">
                <a16:creationId xmlns:a16="http://schemas.microsoft.com/office/drawing/2014/main" id="{A59A37BA-9EFF-426E-85BF-3E8D9F4FAFF0}"/>
              </a:ext>
            </a:extLst>
          </p:cNvPr>
          <p:cNvCxnSpPr>
            <a:cxnSpLocks/>
            <a:stCxn id="34" idx="2"/>
            <a:endCxn id="33" idx="0"/>
          </p:cNvCxnSpPr>
          <p:nvPr/>
        </p:nvCxnSpPr>
        <p:spPr>
          <a:xfrm flipH="1">
            <a:off x="2651898" y="4024905"/>
            <a:ext cx="2857162" cy="1229005"/>
          </a:xfrm>
          <a:prstGeom prst="line">
            <a:avLst/>
          </a:prstGeom>
          <a:ln w="22225">
            <a:solidFill>
              <a:schemeClr val="bg1">
                <a:lumMod val="5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a16="http://schemas.microsoft.com/office/drawing/2014/main" id="{2A04B263-A9A2-4577-B21A-F0C93C01E836}"/>
              </a:ext>
            </a:extLst>
          </p:cNvPr>
          <p:cNvSpPr txBox="1"/>
          <p:nvPr/>
        </p:nvSpPr>
        <p:spPr>
          <a:xfrm>
            <a:off x="9669918" y="5253910"/>
            <a:ext cx="1540935" cy="369332"/>
          </a:xfrm>
          <a:prstGeom prst="rect">
            <a:avLst/>
          </a:prstGeom>
          <a:noFill/>
        </p:spPr>
        <p:txBody>
          <a:bodyPr wrap="none" rtlCol="0">
            <a:spAutoFit/>
          </a:bodyPr>
          <a:lstStyle/>
          <a:p>
            <a:r>
              <a:rPr lang="de-DE" b="1" dirty="0">
                <a:solidFill>
                  <a:srgbClr val="646464"/>
                </a:solidFill>
              </a:rPr>
              <a:t>Äußere Stärke</a:t>
            </a:r>
          </a:p>
        </p:txBody>
      </p:sp>
      <p:sp>
        <p:nvSpPr>
          <p:cNvPr id="39" name="Textfeld 38">
            <a:extLst>
              <a:ext uri="{FF2B5EF4-FFF2-40B4-BE49-F238E27FC236}">
                <a16:creationId xmlns:a16="http://schemas.microsoft.com/office/drawing/2014/main" id="{CC91D5F2-48BA-40CD-B8AD-D04D2DD45DDB}"/>
              </a:ext>
            </a:extLst>
          </p:cNvPr>
          <p:cNvSpPr txBox="1"/>
          <p:nvPr/>
        </p:nvSpPr>
        <p:spPr>
          <a:xfrm>
            <a:off x="6406069" y="3653264"/>
            <a:ext cx="1742528" cy="369332"/>
          </a:xfrm>
          <a:prstGeom prst="rect">
            <a:avLst/>
          </a:prstGeom>
          <a:noFill/>
        </p:spPr>
        <p:txBody>
          <a:bodyPr wrap="none" rtlCol="0">
            <a:spAutoFit/>
          </a:bodyPr>
          <a:lstStyle/>
          <a:p>
            <a:r>
              <a:rPr lang="de-DE" b="1" dirty="0"/>
              <a:t>Innere Stringenz</a:t>
            </a:r>
          </a:p>
        </p:txBody>
      </p:sp>
      <p:cxnSp>
        <p:nvCxnSpPr>
          <p:cNvPr id="40" name="Gerader Verbinder 39">
            <a:extLst>
              <a:ext uri="{FF2B5EF4-FFF2-40B4-BE49-F238E27FC236}">
                <a16:creationId xmlns:a16="http://schemas.microsoft.com/office/drawing/2014/main" id="{98ACA292-5A0D-4383-B2CE-4FA2FD14BD01}"/>
              </a:ext>
            </a:extLst>
          </p:cNvPr>
          <p:cNvCxnSpPr>
            <a:cxnSpLocks/>
            <a:stCxn id="39" idx="2"/>
            <a:endCxn id="38" idx="0"/>
          </p:cNvCxnSpPr>
          <p:nvPr/>
        </p:nvCxnSpPr>
        <p:spPr>
          <a:xfrm>
            <a:off x="7277333" y="4022596"/>
            <a:ext cx="3163053" cy="1231314"/>
          </a:xfrm>
          <a:prstGeom prst="line">
            <a:avLst/>
          </a:prstGeom>
          <a:ln w="22225">
            <a:solidFill>
              <a:schemeClr val="bg1">
                <a:lumMod val="5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A439B4F9-33AD-4F13-AC77-5A87B7290D07}"/>
              </a:ext>
            </a:extLst>
          </p:cNvPr>
          <p:cNvSpPr txBox="1"/>
          <p:nvPr/>
        </p:nvSpPr>
        <p:spPr>
          <a:xfrm>
            <a:off x="7245803" y="3240236"/>
            <a:ext cx="1334276" cy="369332"/>
          </a:xfrm>
          <a:prstGeom prst="rect">
            <a:avLst/>
          </a:prstGeom>
          <a:noFill/>
        </p:spPr>
        <p:txBody>
          <a:bodyPr wrap="none" rtlCol="0">
            <a:spAutoFit/>
          </a:bodyPr>
          <a:lstStyle/>
          <a:p>
            <a:r>
              <a:rPr lang="de-DE" b="1" dirty="0"/>
              <a:t>Regionalität</a:t>
            </a:r>
          </a:p>
        </p:txBody>
      </p:sp>
      <p:sp>
        <p:nvSpPr>
          <p:cNvPr id="44" name="Textfeld 43">
            <a:extLst>
              <a:ext uri="{FF2B5EF4-FFF2-40B4-BE49-F238E27FC236}">
                <a16:creationId xmlns:a16="http://schemas.microsoft.com/office/drawing/2014/main" id="{23C8C0A7-3CD9-4A59-98A8-B00420A3BA80}"/>
              </a:ext>
            </a:extLst>
          </p:cNvPr>
          <p:cNvSpPr txBox="1"/>
          <p:nvPr/>
        </p:nvSpPr>
        <p:spPr>
          <a:xfrm>
            <a:off x="10226964" y="3240236"/>
            <a:ext cx="1755417" cy="369332"/>
          </a:xfrm>
          <a:prstGeom prst="rect">
            <a:avLst/>
          </a:prstGeom>
          <a:noFill/>
        </p:spPr>
        <p:txBody>
          <a:bodyPr wrap="none" rtlCol="0">
            <a:spAutoFit/>
          </a:bodyPr>
          <a:lstStyle/>
          <a:p>
            <a:r>
              <a:rPr lang="de-DE" b="1" dirty="0">
                <a:solidFill>
                  <a:srgbClr val="646464"/>
                </a:solidFill>
              </a:rPr>
              <a:t>Internationalität</a:t>
            </a:r>
          </a:p>
        </p:txBody>
      </p:sp>
      <p:cxnSp>
        <p:nvCxnSpPr>
          <p:cNvPr id="45" name="Gerader Verbinder 44">
            <a:extLst>
              <a:ext uri="{FF2B5EF4-FFF2-40B4-BE49-F238E27FC236}">
                <a16:creationId xmlns:a16="http://schemas.microsoft.com/office/drawing/2014/main" id="{FAC8264B-9FB4-42AD-B00C-02525560E404}"/>
              </a:ext>
            </a:extLst>
          </p:cNvPr>
          <p:cNvCxnSpPr>
            <a:cxnSpLocks/>
            <a:stCxn id="44" idx="1"/>
            <a:endCxn id="43" idx="3"/>
          </p:cNvCxnSpPr>
          <p:nvPr/>
        </p:nvCxnSpPr>
        <p:spPr>
          <a:xfrm flipH="1">
            <a:off x="8580079" y="3424902"/>
            <a:ext cx="1646885" cy="0"/>
          </a:xfrm>
          <a:prstGeom prst="line">
            <a:avLst/>
          </a:prstGeom>
          <a:ln w="22225">
            <a:solidFill>
              <a:schemeClr val="bg1">
                <a:lumMod val="5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6" name="Textfeld 45">
            <a:extLst>
              <a:ext uri="{FF2B5EF4-FFF2-40B4-BE49-F238E27FC236}">
                <a16:creationId xmlns:a16="http://schemas.microsoft.com/office/drawing/2014/main" id="{3B91BBEC-9936-45A4-A26A-3F2FF0CAE148}"/>
              </a:ext>
            </a:extLst>
          </p:cNvPr>
          <p:cNvSpPr txBox="1"/>
          <p:nvPr/>
        </p:nvSpPr>
        <p:spPr>
          <a:xfrm>
            <a:off x="3651727" y="3240236"/>
            <a:ext cx="2225096" cy="369332"/>
          </a:xfrm>
          <a:prstGeom prst="rect">
            <a:avLst/>
          </a:prstGeom>
          <a:noFill/>
        </p:spPr>
        <p:txBody>
          <a:bodyPr wrap="none" rtlCol="0">
            <a:spAutoFit/>
          </a:bodyPr>
          <a:lstStyle/>
          <a:p>
            <a:r>
              <a:rPr lang="de-DE" b="1" dirty="0"/>
              <a:t>Kooperationsstruktur</a:t>
            </a:r>
          </a:p>
        </p:txBody>
      </p:sp>
      <p:sp>
        <p:nvSpPr>
          <p:cNvPr id="47" name="Textfeld 46">
            <a:extLst>
              <a:ext uri="{FF2B5EF4-FFF2-40B4-BE49-F238E27FC236}">
                <a16:creationId xmlns:a16="http://schemas.microsoft.com/office/drawing/2014/main" id="{28193952-D018-4648-94CD-BE16E83A6C78}"/>
              </a:ext>
            </a:extLst>
          </p:cNvPr>
          <p:cNvSpPr txBox="1"/>
          <p:nvPr/>
        </p:nvSpPr>
        <p:spPr>
          <a:xfrm>
            <a:off x="44115" y="3240236"/>
            <a:ext cx="2028825" cy="369332"/>
          </a:xfrm>
          <a:prstGeom prst="rect">
            <a:avLst/>
          </a:prstGeom>
          <a:noFill/>
        </p:spPr>
        <p:txBody>
          <a:bodyPr wrap="none" rtlCol="0">
            <a:spAutoFit/>
          </a:bodyPr>
          <a:lstStyle/>
          <a:p>
            <a:r>
              <a:rPr lang="de-DE" b="1" dirty="0">
                <a:solidFill>
                  <a:srgbClr val="646464"/>
                </a:solidFill>
              </a:rPr>
              <a:t>Kooperationskultur</a:t>
            </a:r>
          </a:p>
        </p:txBody>
      </p:sp>
      <p:cxnSp>
        <p:nvCxnSpPr>
          <p:cNvPr id="48" name="Gerader Verbinder 47">
            <a:extLst>
              <a:ext uri="{FF2B5EF4-FFF2-40B4-BE49-F238E27FC236}">
                <a16:creationId xmlns:a16="http://schemas.microsoft.com/office/drawing/2014/main" id="{E88EEB49-0D28-4FB9-812C-D7B4F36AEAAE}"/>
              </a:ext>
            </a:extLst>
          </p:cNvPr>
          <p:cNvCxnSpPr>
            <a:cxnSpLocks/>
            <a:stCxn id="47" idx="3"/>
            <a:endCxn id="46" idx="1"/>
          </p:cNvCxnSpPr>
          <p:nvPr/>
        </p:nvCxnSpPr>
        <p:spPr>
          <a:xfrm>
            <a:off x="2072940" y="3424902"/>
            <a:ext cx="1578787" cy="0"/>
          </a:xfrm>
          <a:prstGeom prst="line">
            <a:avLst/>
          </a:prstGeom>
          <a:ln w="22225">
            <a:solidFill>
              <a:schemeClr val="bg1">
                <a:lumMod val="5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19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par>
                                <p:cTn id="44" presetID="53" presetClass="entr" presetSubtype="16"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childTnLst>
                                </p:cTn>
                              </p:par>
                              <p:par>
                                <p:cTn id="61" presetID="53" presetClass="entr" presetSubtype="16" fill="hold" nodeType="with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p:cTn id="68" dur="500" fill="hold"/>
                                        <p:tgtEl>
                                          <p:spTgt spid="44"/>
                                        </p:tgtEl>
                                        <p:attrNameLst>
                                          <p:attrName>ppt_w</p:attrName>
                                        </p:attrNameLst>
                                      </p:cBhvr>
                                      <p:tavLst>
                                        <p:tav tm="0">
                                          <p:val>
                                            <p:fltVal val="0"/>
                                          </p:val>
                                        </p:tav>
                                        <p:tav tm="100000">
                                          <p:val>
                                            <p:strVal val="#ppt_w"/>
                                          </p:val>
                                        </p:tav>
                                      </p:tavLst>
                                    </p:anim>
                                    <p:anim calcmode="lin" valueType="num">
                                      <p:cBhvr>
                                        <p:cTn id="69" dur="500" fill="hold"/>
                                        <p:tgtEl>
                                          <p:spTgt spid="44"/>
                                        </p:tgtEl>
                                        <p:attrNameLst>
                                          <p:attrName>ppt_h</p:attrName>
                                        </p:attrNameLst>
                                      </p:cBhvr>
                                      <p:tavLst>
                                        <p:tav tm="0">
                                          <p:val>
                                            <p:fltVal val="0"/>
                                          </p:val>
                                        </p:tav>
                                        <p:tav tm="100000">
                                          <p:val>
                                            <p:strVal val="#ppt_h"/>
                                          </p:val>
                                        </p:tav>
                                      </p:tavLst>
                                    </p:anim>
                                    <p:animEffect transition="in" filter="fade">
                                      <p:cBhvr>
                                        <p:cTn id="70" dur="500"/>
                                        <p:tgtEl>
                                          <p:spTgt spid="44"/>
                                        </p:tgtEl>
                                      </p:cBhvr>
                                    </p:animEffect>
                                  </p:childTnLst>
                                </p:cTn>
                              </p:par>
                            </p:childTnLst>
                          </p:cTn>
                        </p:par>
                        <p:par>
                          <p:cTn id="71" fill="hold">
                            <p:stCondLst>
                              <p:cond delay="500"/>
                            </p:stCondLst>
                            <p:childTnLst>
                              <p:par>
                                <p:cTn id="72" presetID="53" presetClass="entr" presetSubtype="16" fill="hold" nodeType="afterEffect">
                                  <p:stCondLst>
                                    <p:cond delay="0"/>
                                  </p:stCondLst>
                                  <p:childTnLst>
                                    <p:set>
                                      <p:cBhvr>
                                        <p:cTn id="73" dur="1" fill="hold">
                                          <p:stCondLst>
                                            <p:cond delay="0"/>
                                          </p:stCondLst>
                                        </p:cTn>
                                        <p:tgtEl>
                                          <p:spTgt spid="40"/>
                                        </p:tgtEl>
                                        <p:attrNameLst>
                                          <p:attrName>style.visibility</p:attrName>
                                        </p:attrNameLst>
                                      </p:cBhvr>
                                      <p:to>
                                        <p:strVal val="visible"/>
                                      </p:to>
                                    </p:set>
                                    <p:anim calcmode="lin" valueType="num">
                                      <p:cBhvr>
                                        <p:cTn id="74" dur="500" fill="hold"/>
                                        <p:tgtEl>
                                          <p:spTgt spid="40"/>
                                        </p:tgtEl>
                                        <p:attrNameLst>
                                          <p:attrName>ppt_w</p:attrName>
                                        </p:attrNameLst>
                                      </p:cBhvr>
                                      <p:tavLst>
                                        <p:tav tm="0">
                                          <p:val>
                                            <p:fltVal val="0"/>
                                          </p:val>
                                        </p:tav>
                                        <p:tav tm="100000">
                                          <p:val>
                                            <p:strVal val="#ppt_w"/>
                                          </p:val>
                                        </p:tav>
                                      </p:tavLst>
                                    </p:anim>
                                    <p:anim calcmode="lin" valueType="num">
                                      <p:cBhvr>
                                        <p:cTn id="75" dur="500" fill="hold"/>
                                        <p:tgtEl>
                                          <p:spTgt spid="40"/>
                                        </p:tgtEl>
                                        <p:attrNameLst>
                                          <p:attrName>ppt_h</p:attrName>
                                        </p:attrNameLst>
                                      </p:cBhvr>
                                      <p:tavLst>
                                        <p:tav tm="0">
                                          <p:val>
                                            <p:fltVal val="0"/>
                                          </p:val>
                                        </p:tav>
                                        <p:tav tm="100000">
                                          <p:val>
                                            <p:strVal val="#ppt_h"/>
                                          </p:val>
                                        </p:tav>
                                      </p:tavLst>
                                    </p:anim>
                                    <p:animEffect transition="in" filter="fade">
                                      <p:cBhvr>
                                        <p:cTn id="76" dur="500"/>
                                        <p:tgtEl>
                                          <p:spTgt spid="40"/>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p:cTn id="79" dur="500" fill="hold"/>
                                        <p:tgtEl>
                                          <p:spTgt spid="38"/>
                                        </p:tgtEl>
                                        <p:attrNameLst>
                                          <p:attrName>ppt_w</p:attrName>
                                        </p:attrNameLst>
                                      </p:cBhvr>
                                      <p:tavLst>
                                        <p:tav tm="0">
                                          <p:val>
                                            <p:fltVal val="0"/>
                                          </p:val>
                                        </p:tav>
                                        <p:tav tm="100000">
                                          <p:val>
                                            <p:strVal val="#ppt_w"/>
                                          </p:val>
                                        </p:tav>
                                      </p:tavLst>
                                    </p:anim>
                                    <p:anim calcmode="lin" valueType="num">
                                      <p:cBhvr>
                                        <p:cTn id="80" dur="500" fill="hold"/>
                                        <p:tgtEl>
                                          <p:spTgt spid="38"/>
                                        </p:tgtEl>
                                        <p:attrNameLst>
                                          <p:attrName>ppt_h</p:attrName>
                                        </p:attrNameLst>
                                      </p:cBhvr>
                                      <p:tavLst>
                                        <p:tav tm="0">
                                          <p:val>
                                            <p:fltVal val="0"/>
                                          </p:val>
                                        </p:tav>
                                        <p:tav tm="100000">
                                          <p:val>
                                            <p:strVal val="#ppt_h"/>
                                          </p:val>
                                        </p:tav>
                                      </p:tavLst>
                                    </p:anim>
                                    <p:animEffect transition="in" filter="fade">
                                      <p:cBhvr>
                                        <p:cTn id="81" dur="500"/>
                                        <p:tgtEl>
                                          <p:spTgt spid="38"/>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childTnLst>
                                </p:cTn>
                              </p:par>
                            </p:childTnLst>
                          </p:cTn>
                        </p:par>
                        <p:par>
                          <p:cTn id="87" fill="hold">
                            <p:stCondLst>
                              <p:cond delay="1000"/>
                            </p:stCondLst>
                            <p:childTnLst>
                              <p:par>
                                <p:cTn id="88" presetID="53" presetClass="entr" presetSubtype="16" fill="hold" grpId="0" nodeType="afterEffect">
                                  <p:stCondLst>
                                    <p:cond delay="0"/>
                                  </p:stCondLst>
                                  <p:childTnLst>
                                    <p:set>
                                      <p:cBhvr>
                                        <p:cTn id="89" dur="1" fill="hold">
                                          <p:stCondLst>
                                            <p:cond delay="0"/>
                                          </p:stCondLst>
                                        </p:cTn>
                                        <p:tgtEl>
                                          <p:spTgt spid="34"/>
                                        </p:tgtEl>
                                        <p:attrNameLst>
                                          <p:attrName>style.visibility</p:attrName>
                                        </p:attrNameLst>
                                      </p:cBhvr>
                                      <p:to>
                                        <p:strVal val="visible"/>
                                      </p:to>
                                    </p:set>
                                    <p:anim calcmode="lin" valueType="num">
                                      <p:cBhvr>
                                        <p:cTn id="90" dur="500" fill="hold"/>
                                        <p:tgtEl>
                                          <p:spTgt spid="34"/>
                                        </p:tgtEl>
                                        <p:attrNameLst>
                                          <p:attrName>ppt_w</p:attrName>
                                        </p:attrNameLst>
                                      </p:cBhvr>
                                      <p:tavLst>
                                        <p:tav tm="0">
                                          <p:val>
                                            <p:fltVal val="0"/>
                                          </p:val>
                                        </p:tav>
                                        <p:tav tm="100000">
                                          <p:val>
                                            <p:strVal val="#ppt_w"/>
                                          </p:val>
                                        </p:tav>
                                      </p:tavLst>
                                    </p:anim>
                                    <p:anim calcmode="lin" valueType="num">
                                      <p:cBhvr>
                                        <p:cTn id="91" dur="500" fill="hold"/>
                                        <p:tgtEl>
                                          <p:spTgt spid="34"/>
                                        </p:tgtEl>
                                        <p:attrNameLst>
                                          <p:attrName>ppt_h</p:attrName>
                                        </p:attrNameLst>
                                      </p:cBhvr>
                                      <p:tavLst>
                                        <p:tav tm="0">
                                          <p:val>
                                            <p:fltVal val="0"/>
                                          </p:val>
                                        </p:tav>
                                        <p:tav tm="100000">
                                          <p:val>
                                            <p:strVal val="#ppt_h"/>
                                          </p:val>
                                        </p:tav>
                                      </p:tavLst>
                                    </p:anim>
                                    <p:animEffect transition="in" filter="fade">
                                      <p:cBhvr>
                                        <p:cTn id="92" dur="500"/>
                                        <p:tgtEl>
                                          <p:spTgt spid="34"/>
                                        </p:tgtEl>
                                      </p:cBhvr>
                                    </p:animEffect>
                                  </p:childTnLst>
                                </p:cTn>
                              </p:par>
                              <p:par>
                                <p:cTn id="93" presetID="53" presetClass="entr" presetSubtype="16" fill="hold" nodeType="withEffect">
                                  <p:stCondLst>
                                    <p:cond delay="0"/>
                                  </p:stCondLst>
                                  <p:childTnLst>
                                    <p:set>
                                      <p:cBhvr>
                                        <p:cTn id="94" dur="1" fill="hold">
                                          <p:stCondLst>
                                            <p:cond delay="0"/>
                                          </p:stCondLst>
                                        </p:cTn>
                                        <p:tgtEl>
                                          <p:spTgt spid="35"/>
                                        </p:tgtEl>
                                        <p:attrNameLst>
                                          <p:attrName>style.visibility</p:attrName>
                                        </p:attrNameLst>
                                      </p:cBhvr>
                                      <p:to>
                                        <p:strVal val="visible"/>
                                      </p:to>
                                    </p:set>
                                    <p:anim calcmode="lin" valueType="num">
                                      <p:cBhvr>
                                        <p:cTn id="95" dur="500" fill="hold"/>
                                        <p:tgtEl>
                                          <p:spTgt spid="35"/>
                                        </p:tgtEl>
                                        <p:attrNameLst>
                                          <p:attrName>ppt_w</p:attrName>
                                        </p:attrNameLst>
                                      </p:cBhvr>
                                      <p:tavLst>
                                        <p:tav tm="0">
                                          <p:val>
                                            <p:fltVal val="0"/>
                                          </p:val>
                                        </p:tav>
                                        <p:tav tm="100000">
                                          <p:val>
                                            <p:strVal val="#ppt_w"/>
                                          </p:val>
                                        </p:tav>
                                      </p:tavLst>
                                    </p:anim>
                                    <p:anim calcmode="lin" valueType="num">
                                      <p:cBhvr>
                                        <p:cTn id="96" dur="500" fill="hold"/>
                                        <p:tgtEl>
                                          <p:spTgt spid="35"/>
                                        </p:tgtEl>
                                        <p:attrNameLst>
                                          <p:attrName>ppt_h</p:attrName>
                                        </p:attrNameLst>
                                      </p:cBhvr>
                                      <p:tavLst>
                                        <p:tav tm="0">
                                          <p:val>
                                            <p:fltVal val="0"/>
                                          </p:val>
                                        </p:tav>
                                        <p:tav tm="100000">
                                          <p:val>
                                            <p:strVal val="#ppt_h"/>
                                          </p:val>
                                        </p:tav>
                                      </p:tavLst>
                                    </p:anim>
                                    <p:animEffect transition="in" filter="fade">
                                      <p:cBhvr>
                                        <p:cTn id="97" dur="500"/>
                                        <p:tgtEl>
                                          <p:spTgt spid="35"/>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33"/>
                                        </p:tgtEl>
                                        <p:attrNameLst>
                                          <p:attrName>style.visibility</p:attrName>
                                        </p:attrNameLst>
                                      </p:cBhvr>
                                      <p:to>
                                        <p:strVal val="visible"/>
                                      </p:to>
                                    </p:set>
                                    <p:anim calcmode="lin" valueType="num">
                                      <p:cBhvr>
                                        <p:cTn id="100" dur="500" fill="hold"/>
                                        <p:tgtEl>
                                          <p:spTgt spid="33"/>
                                        </p:tgtEl>
                                        <p:attrNameLst>
                                          <p:attrName>ppt_w</p:attrName>
                                        </p:attrNameLst>
                                      </p:cBhvr>
                                      <p:tavLst>
                                        <p:tav tm="0">
                                          <p:val>
                                            <p:fltVal val="0"/>
                                          </p:val>
                                        </p:tav>
                                        <p:tav tm="100000">
                                          <p:val>
                                            <p:strVal val="#ppt_w"/>
                                          </p:val>
                                        </p:tav>
                                      </p:tavLst>
                                    </p:anim>
                                    <p:anim calcmode="lin" valueType="num">
                                      <p:cBhvr>
                                        <p:cTn id="101" dur="500" fill="hold"/>
                                        <p:tgtEl>
                                          <p:spTgt spid="33"/>
                                        </p:tgtEl>
                                        <p:attrNameLst>
                                          <p:attrName>ppt_h</p:attrName>
                                        </p:attrNameLst>
                                      </p:cBhvr>
                                      <p:tavLst>
                                        <p:tav tm="0">
                                          <p:val>
                                            <p:fltVal val="0"/>
                                          </p:val>
                                        </p:tav>
                                        <p:tav tm="100000">
                                          <p:val>
                                            <p:strVal val="#ppt_h"/>
                                          </p:val>
                                        </p:tav>
                                      </p:tavLst>
                                    </p:anim>
                                    <p:animEffect transition="in" filter="fade">
                                      <p:cBhvr>
                                        <p:cTn id="102" dur="500"/>
                                        <p:tgtEl>
                                          <p:spTgt spid="33"/>
                                        </p:tgtEl>
                                      </p:cBhvr>
                                    </p:animEffect>
                                  </p:childTnLst>
                                </p:cTn>
                              </p:par>
                            </p:childTnLst>
                          </p:cTn>
                        </p:par>
                        <p:par>
                          <p:cTn id="103" fill="hold">
                            <p:stCondLst>
                              <p:cond delay="1500"/>
                            </p:stCondLst>
                            <p:childTnLst>
                              <p:par>
                                <p:cTn id="104" presetID="53" presetClass="entr" presetSubtype="16" fill="hold" grpId="0"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p:cTn id="106" dur="500" fill="hold"/>
                                        <p:tgtEl>
                                          <p:spTgt spid="46"/>
                                        </p:tgtEl>
                                        <p:attrNameLst>
                                          <p:attrName>ppt_w</p:attrName>
                                        </p:attrNameLst>
                                      </p:cBhvr>
                                      <p:tavLst>
                                        <p:tav tm="0">
                                          <p:val>
                                            <p:fltVal val="0"/>
                                          </p:val>
                                        </p:tav>
                                        <p:tav tm="100000">
                                          <p:val>
                                            <p:strVal val="#ppt_w"/>
                                          </p:val>
                                        </p:tav>
                                      </p:tavLst>
                                    </p:anim>
                                    <p:anim calcmode="lin" valueType="num">
                                      <p:cBhvr>
                                        <p:cTn id="107" dur="500" fill="hold"/>
                                        <p:tgtEl>
                                          <p:spTgt spid="46"/>
                                        </p:tgtEl>
                                        <p:attrNameLst>
                                          <p:attrName>ppt_h</p:attrName>
                                        </p:attrNameLst>
                                      </p:cBhvr>
                                      <p:tavLst>
                                        <p:tav tm="0">
                                          <p:val>
                                            <p:fltVal val="0"/>
                                          </p:val>
                                        </p:tav>
                                        <p:tav tm="100000">
                                          <p:val>
                                            <p:strVal val="#ppt_h"/>
                                          </p:val>
                                        </p:tav>
                                      </p:tavLst>
                                    </p:anim>
                                    <p:animEffect transition="in" filter="fade">
                                      <p:cBhvr>
                                        <p:cTn id="108" dur="500"/>
                                        <p:tgtEl>
                                          <p:spTgt spid="46"/>
                                        </p:tgtEl>
                                      </p:cBhvr>
                                    </p:animEffect>
                                  </p:childTnLst>
                                </p:cTn>
                              </p:par>
                              <p:par>
                                <p:cTn id="109" presetID="53" presetClass="entr" presetSubtype="16" fill="hold" nodeType="withEffect">
                                  <p:stCondLst>
                                    <p:cond delay="0"/>
                                  </p:stCondLst>
                                  <p:childTnLst>
                                    <p:set>
                                      <p:cBhvr>
                                        <p:cTn id="110" dur="1" fill="hold">
                                          <p:stCondLst>
                                            <p:cond delay="0"/>
                                          </p:stCondLst>
                                        </p:cTn>
                                        <p:tgtEl>
                                          <p:spTgt spid="48"/>
                                        </p:tgtEl>
                                        <p:attrNameLst>
                                          <p:attrName>style.visibility</p:attrName>
                                        </p:attrNameLst>
                                      </p:cBhvr>
                                      <p:to>
                                        <p:strVal val="visible"/>
                                      </p:to>
                                    </p:set>
                                    <p:anim calcmode="lin" valueType="num">
                                      <p:cBhvr>
                                        <p:cTn id="111" dur="500" fill="hold"/>
                                        <p:tgtEl>
                                          <p:spTgt spid="48"/>
                                        </p:tgtEl>
                                        <p:attrNameLst>
                                          <p:attrName>ppt_w</p:attrName>
                                        </p:attrNameLst>
                                      </p:cBhvr>
                                      <p:tavLst>
                                        <p:tav tm="0">
                                          <p:val>
                                            <p:fltVal val="0"/>
                                          </p:val>
                                        </p:tav>
                                        <p:tav tm="100000">
                                          <p:val>
                                            <p:strVal val="#ppt_w"/>
                                          </p:val>
                                        </p:tav>
                                      </p:tavLst>
                                    </p:anim>
                                    <p:anim calcmode="lin" valueType="num">
                                      <p:cBhvr>
                                        <p:cTn id="112" dur="500" fill="hold"/>
                                        <p:tgtEl>
                                          <p:spTgt spid="48"/>
                                        </p:tgtEl>
                                        <p:attrNameLst>
                                          <p:attrName>ppt_h</p:attrName>
                                        </p:attrNameLst>
                                      </p:cBhvr>
                                      <p:tavLst>
                                        <p:tav tm="0">
                                          <p:val>
                                            <p:fltVal val="0"/>
                                          </p:val>
                                        </p:tav>
                                        <p:tav tm="100000">
                                          <p:val>
                                            <p:strVal val="#ppt_h"/>
                                          </p:val>
                                        </p:tav>
                                      </p:tavLst>
                                    </p:anim>
                                    <p:animEffect transition="in" filter="fade">
                                      <p:cBhvr>
                                        <p:cTn id="113" dur="500"/>
                                        <p:tgtEl>
                                          <p:spTgt spid="48"/>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p:cTn id="116" dur="500" fill="hold"/>
                                        <p:tgtEl>
                                          <p:spTgt spid="47"/>
                                        </p:tgtEl>
                                        <p:attrNameLst>
                                          <p:attrName>ppt_w</p:attrName>
                                        </p:attrNameLst>
                                      </p:cBhvr>
                                      <p:tavLst>
                                        <p:tav tm="0">
                                          <p:val>
                                            <p:fltVal val="0"/>
                                          </p:val>
                                        </p:tav>
                                        <p:tav tm="100000">
                                          <p:val>
                                            <p:strVal val="#ppt_w"/>
                                          </p:val>
                                        </p:tav>
                                      </p:tavLst>
                                    </p:anim>
                                    <p:anim calcmode="lin" valueType="num">
                                      <p:cBhvr>
                                        <p:cTn id="117" dur="500" fill="hold"/>
                                        <p:tgtEl>
                                          <p:spTgt spid="47"/>
                                        </p:tgtEl>
                                        <p:attrNameLst>
                                          <p:attrName>ppt_h</p:attrName>
                                        </p:attrNameLst>
                                      </p:cBhvr>
                                      <p:tavLst>
                                        <p:tav tm="0">
                                          <p:val>
                                            <p:fltVal val="0"/>
                                          </p:val>
                                        </p:tav>
                                        <p:tav tm="100000">
                                          <p:val>
                                            <p:strVal val="#ppt_h"/>
                                          </p:val>
                                        </p:tav>
                                      </p:tavLst>
                                    </p:anim>
                                    <p:animEffect transition="in" filter="fade">
                                      <p:cBhvr>
                                        <p:cTn id="11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3" grpId="0"/>
      <p:bldP spid="14" grpId="0"/>
      <p:bldP spid="33" grpId="0"/>
      <p:bldP spid="34" grpId="0"/>
      <p:bldP spid="38" grpId="0"/>
      <p:bldP spid="39" grpId="0"/>
      <p:bldP spid="43" grpId="0"/>
      <p:bldP spid="44"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604BDA-4326-4474-8AE1-13CE53F75DD4}"/>
              </a:ext>
            </a:extLst>
          </p:cNvPr>
          <p:cNvSpPr>
            <a:spLocks noGrp="1"/>
          </p:cNvSpPr>
          <p:nvPr>
            <p:ph type="title"/>
          </p:nvPr>
        </p:nvSpPr>
        <p:spPr>
          <a:xfrm>
            <a:off x="-59634" y="889719"/>
            <a:ext cx="8982244" cy="577081"/>
          </a:xfrm>
        </p:spPr>
        <p:txBody>
          <a:bodyPr/>
          <a:lstStyle/>
          <a:p>
            <a:r>
              <a:rPr lang="de-DE" dirty="0"/>
              <a:t>Kooperationen in Spannungsfeldern: Forschung</a:t>
            </a:r>
          </a:p>
        </p:txBody>
      </p:sp>
      <p:sp>
        <p:nvSpPr>
          <p:cNvPr id="3" name="Inhaltsplatzhalter 2">
            <a:extLst>
              <a:ext uri="{FF2B5EF4-FFF2-40B4-BE49-F238E27FC236}">
                <a16:creationId xmlns:a16="http://schemas.microsoft.com/office/drawing/2014/main" id="{686AEB7B-3B2B-4150-B196-684B3D865915}"/>
              </a:ext>
            </a:extLst>
          </p:cNvPr>
          <p:cNvSpPr>
            <a:spLocks noGrp="1"/>
          </p:cNvSpPr>
          <p:nvPr>
            <p:ph idx="1"/>
          </p:nvPr>
        </p:nvSpPr>
        <p:spPr>
          <a:xfrm>
            <a:off x="4484488" y="1825625"/>
            <a:ext cx="6869311" cy="3417494"/>
          </a:xfrm>
        </p:spPr>
        <p:txBody>
          <a:bodyPr/>
          <a:lstStyle/>
          <a:p>
            <a:r>
              <a:rPr lang="de-DE" dirty="0"/>
              <a:t>BMBF-Forschungsprojekt </a:t>
            </a:r>
            <a:r>
              <a:rPr lang="de-DE" b="1" dirty="0"/>
              <a:t>„Erfolgsfaktoren für Netzwerke zur Hochschulentwicklung: </a:t>
            </a:r>
            <a:r>
              <a:rPr lang="de-DE" b="1" dirty="0" err="1"/>
              <a:t>Governancemodelle</a:t>
            </a:r>
            <a:r>
              <a:rPr lang="de-DE" b="1" dirty="0"/>
              <a:t> und soziale Praxis interdisziplinärer Kooperation (</a:t>
            </a:r>
            <a:r>
              <a:rPr lang="de-DE" b="1" dirty="0" err="1"/>
              <a:t>NetKoop</a:t>
            </a:r>
            <a:r>
              <a:rPr lang="de-DE" b="1" dirty="0"/>
              <a:t>)“ </a:t>
            </a:r>
            <a:r>
              <a:rPr lang="de-DE" dirty="0"/>
              <a:t>(Leitung: Prof. Dr. Philipp </a:t>
            </a:r>
            <a:r>
              <a:rPr lang="de-DE" dirty="0" err="1"/>
              <a:t>Pohlenz</a:t>
            </a:r>
            <a:r>
              <a:rPr lang="de-DE" dirty="0"/>
              <a:t>, OGU Magdeburg)</a:t>
            </a:r>
          </a:p>
          <a:p>
            <a:pPr lvl="1"/>
            <a:r>
              <a:rPr lang="de-DE" b="0" i="0" u="none" strike="noStrike" baseline="0" dirty="0">
                <a:latin typeface="Calibri" panose="020F0502020204030204" pitchFamily="34" charset="0"/>
              </a:rPr>
              <a:t>Akteurs- und </a:t>
            </a:r>
            <a:r>
              <a:rPr lang="de-DE" b="0" i="0" u="none" strike="noStrike" baseline="0" dirty="0" err="1">
                <a:latin typeface="Calibri" panose="020F0502020204030204" pitchFamily="34" charset="0"/>
              </a:rPr>
              <a:t>Governancekonstellationen</a:t>
            </a:r>
            <a:endParaRPr lang="de-DE" b="0" i="0" u="none" strike="noStrike" baseline="0" dirty="0">
              <a:latin typeface="Calibri" panose="020F0502020204030204" pitchFamily="34" charset="0"/>
            </a:endParaRPr>
          </a:p>
          <a:p>
            <a:pPr lvl="1"/>
            <a:r>
              <a:rPr lang="de-DE" b="0" i="0" u="none" strike="noStrike" baseline="0" dirty="0">
                <a:latin typeface="Calibri" panose="020F0502020204030204" pitchFamily="34" charset="0"/>
              </a:rPr>
              <a:t>Gelingensbedingungen für die Kooperation in Verbünden</a:t>
            </a:r>
          </a:p>
          <a:p>
            <a:pPr lvl="1"/>
            <a:r>
              <a:rPr lang="de-DE" dirty="0"/>
              <a:t>nachhaltige Etablierung von Maßnahmen zur Qualitätsentwicklung von Studium und Lehre</a:t>
            </a:r>
          </a:p>
          <a:p>
            <a:endParaRPr lang="de-DE" dirty="0"/>
          </a:p>
          <a:p>
            <a:pPr lvl="1"/>
            <a:endParaRPr lang="de-DE" dirty="0"/>
          </a:p>
        </p:txBody>
      </p:sp>
      <p:sp>
        <p:nvSpPr>
          <p:cNvPr id="4" name="Datumsplatzhalter 3">
            <a:extLst>
              <a:ext uri="{FF2B5EF4-FFF2-40B4-BE49-F238E27FC236}">
                <a16:creationId xmlns:a16="http://schemas.microsoft.com/office/drawing/2014/main" id="{113FA5DB-25B4-482A-96BA-0598B3680424}"/>
              </a:ext>
            </a:extLst>
          </p:cNvPr>
          <p:cNvSpPr>
            <a:spLocks noGrp="1"/>
          </p:cNvSpPr>
          <p:nvPr>
            <p:ph type="dt" sz="half" idx="10"/>
          </p:nvPr>
        </p:nvSpPr>
        <p:spPr/>
        <p:txBody>
          <a:bodyPr/>
          <a:lstStyle/>
          <a:p>
            <a:r>
              <a:rPr lang="de-DE"/>
              <a:t>14.10.2022</a:t>
            </a:r>
            <a:endParaRPr lang="de-DE" dirty="0"/>
          </a:p>
        </p:txBody>
      </p:sp>
      <p:sp>
        <p:nvSpPr>
          <p:cNvPr id="5" name="Fußzeilenplatzhalter 4">
            <a:extLst>
              <a:ext uri="{FF2B5EF4-FFF2-40B4-BE49-F238E27FC236}">
                <a16:creationId xmlns:a16="http://schemas.microsoft.com/office/drawing/2014/main" id="{078D1B66-B38E-4D0C-8E98-32DF6E3C9B62}"/>
              </a:ext>
            </a:extLst>
          </p:cNvPr>
          <p:cNvSpPr>
            <a:spLocks noGrp="1"/>
          </p:cNvSpPr>
          <p:nvPr>
            <p:ph type="ftr" sz="quarter" idx="11"/>
          </p:nvPr>
        </p:nvSpPr>
        <p:spPr/>
        <p:txBody>
          <a:bodyPr/>
          <a:lstStyle/>
          <a:p>
            <a:r>
              <a:rPr lang="de-DE"/>
              <a:t>Think Tank "Kooperationen" Follow-Up</a:t>
            </a:r>
            <a:endParaRPr lang="de-DE" dirty="0"/>
          </a:p>
        </p:txBody>
      </p:sp>
      <p:pic>
        <p:nvPicPr>
          <p:cNvPr id="7" name="Grafik 6">
            <a:extLst>
              <a:ext uri="{FF2B5EF4-FFF2-40B4-BE49-F238E27FC236}">
                <a16:creationId xmlns:a16="http://schemas.microsoft.com/office/drawing/2014/main" id="{CA1485AB-4956-4E03-8A63-1C7A71D24137}"/>
              </a:ext>
            </a:extLst>
          </p:cNvPr>
          <p:cNvPicPr>
            <a:picLocks noChangeAspect="1"/>
          </p:cNvPicPr>
          <p:nvPr/>
        </p:nvPicPr>
        <p:blipFill rotWithShape="1">
          <a:blip r:embed="rId3"/>
          <a:srcRect l="62328" t="11999" r="20588" b="71188"/>
          <a:stretch/>
        </p:blipFill>
        <p:spPr>
          <a:xfrm>
            <a:off x="283779" y="1825625"/>
            <a:ext cx="2896451" cy="1603375"/>
          </a:xfrm>
          <a:prstGeom prst="rect">
            <a:avLst/>
          </a:prstGeom>
        </p:spPr>
      </p:pic>
    </p:spTree>
    <p:extLst>
      <p:ext uri="{BB962C8B-B14F-4D97-AF65-F5344CB8AC3E}">
        <p14:creationId xmlns:p14="http://schemas.microsoft.com/office/powerpoint/2010/main" val="303448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604BDA-4326-4474-8AE1-13CE53F75DD4}"/>
              </a:ext>
            </a:extLst>
          </p:cNvPr>
          <p:cNvSpPr>
            <a:spLocks noGrp="1"/>
          </p:cNvSpPr>
          <p:nvPr>
            <p:ph type="title"/>
          </p:nvPr>
        </p:nvSpPr>
        <p:spPr>
          <a:xfrm>
            <a:off x="-59634" y="889719"/>
            <a:ext cx="9360296" cy="577081"/>
          </a:xfrm>
        </p:spPr>
        <p:txBody>
          <a:bodyPr/>
          <a:lstStyle/>
          <a:p>
            <a:r>
              <a:rPr lang="de-DE" dirty="0"/>
              <a:t>Kooperationen in Spannungsfeldern: Erfahrungen</a:t>
            </a:r>
          </a:p>
        </p:txBody>
      </p:sp>
      <p:sp>
        <p:nvSpPr>
          <p:cNvPr id="4" name="Datumsplatzhalter 3">
            <a:extLst>
              <a:ext uri="{FF2B5EF4-FFF2-40B4-BE49-F238E27FC236}">
                <a16:creationId xmlns:a16="http://schemas.microsoft.com/office/drawing/2014/main" id="{113FA5DB-25B4-482A-96BA-0598B3680424}"/>
              </a:ext>
            </a:extLst>
          </p:cNvPr>
          <p:cNvSpPr>
            <a:spLocks noGrp="1"/>
          </p:cNvSpPr>
          <p:nvPr>
            <p:ph type="dt" sz="half" idx="10"/>
          </p:nvPr>
        </p:nvSpPr>
        <p:spPr/>
        <p:txBody>
          <a:bodyPr/>
          <a:lstStyle/>
          <a:p>
            <a:r>
              <a:rPr lang="de-DE"/>
              <a:t>14.10.2022</a:t>
            </a:r>
            <a:endParaRPr lang="de-DE" dirty="0"/>
          </a:p>
        </p:txBody>
      </p:sp>
      <p:sp>
        <p:nvSpPr>
          <p:cNvPr id="5" name="Fußzeilenplatzhalter 4">
            <a:extLst>
              <a:ext uri="{FF2B5EF4-FFF2-40B4-BE49-F238E27FC236}">
                <a16:creationId xmlns:a16="http://schemas.microsoft.com/office/drawing/2014/main" id="{078D1B66-B38E-4D0C-8E98-32DF6E3C9B62}"/>
              </a:ext>
            </a:extLst>
          </p:cNvPr>
          <p:cNvSpPr>
            <a:spLocks noGrp="1"/>
          </p:cNvSpPr>
          <p:nvPr>
            <p:ph type="ftr" sz="quarter" idx="11"/>
          </p:nvPr>
        </p:nvSpPr>
        <p:spPr/>
        <p:txBody>
          <a:bodyPr/>
          <a:lstStyle/>
          <a:p>
            <a:r>
              <a:rPr lang="de-DE"/>
              <a:t>Think Tank "Kooperationen" Follow-Up</a:t>
            </a:r>
            <a:endParaRPr lang="de-DE" dirty="0"/>
          </a:p>
        </p:txBody>
      </p:sp>
      <p:pic>
        <p:nvPicPr>
          <p:cNvPr id="10" name="Grafik 9">
            <a:extLst>
              <a:ext uri="{FF2B5EF4-FFF2-40B4-BE49-F238E27FC236}">
                <a16:creationId xmlns:a16="http://schemas.microsoft.com/office/drawing/2014/main" id="{F5583468-3DD4-44C1-80B6-B4D6089C6D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1649631"/>
            <a:ext cx="7620000" cy="4167188"/>
          </a:xfrm>
          <a:prstGeom prst="rect">
            <a:avLst/>
          </a:prstGeom>
        </p:spPr>
      </p:pic>
    </p:spTree>
    <p:extLst>
      <p:ext uri="{BB962C8B-B14F-4D97-AF65-F5344CB8AC3E}">
        <p14:creationId xmlns:p14="http://schemas.microsoft.com/office/powerpoint/2010/main" val="131061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F5FDF2-E3B4-4395-B3F4-1669D5550D47}"/>
              </a:ext>
            </a:extLst>
          </p:cNvPr>
          <p:cNvSpPr>
            <a:spLocks noGrp="1"/>
          </p:cNvSpPr>
          <p:nvPr>
            <p:ph type="title"/>
          </p:nvPr>
        </p:nvSpPr>
        <p:spPr>
          <a:xfrm>
            <a:off x="-59634" y="889719"/>
            <a:ext cx="11790385" cy="577081"/>
          </a:xfrm>
        </p:spPr>
        <p:txBody>
          <a:bodyPr/>
          <a:lstStyle/>
          <a:p>
            <a:r>
              <a:rPr lang="de-DE" dirty="0"/>
              <a:t>Kooperationen und kollektive Arbeitsformen im Grafik-Design</a:t>
            </a:r>
          </a:p>
        </p:txBody>
      </p:sp>
      <p:sp>
        <p:nvSpPr>
          <p:cNvPr id="3" name="Inhaltsplatzhalter 2">
            <a:extLst>
              <a:ext uri="{FF2B5EF4-FFF2-40B4-BE49-F238E27FC236}">
                <a16:creationId xmlns:a16="http://schemas.microsoft.com/office/drawing/2014/main" id="{4DBB691B-E753-49D4-BFD2-720EC3724124}"/>
              </a:ext>
            </a:extLst>
          </p:cNvPr>
          <p:cNvSpPr>
            <a:spLocks noGrp="1"/>
          </p:cNvSpPr>
          <p:nvPr>
            <p:ph idx="1"/>
          </p:nvPr>
        </p:nvSpPr>
        <p:spPr>
          <a:xfrm>
            <a:off x="0" y="2096069"/>
            <a:ext cx="3429000" cy="3417494"/>
          </a:xfrm>
        </p:spPr>
        <p:txBody>
          <a:bodyPr/>
          <a:lstStyle/>
          <a:p>
            <a:r>
              <a:rPr lang="de-DE" b="1" dirty="0"/>
              <a:t>Alexandros </a:t>
            </a:r>
            <a:r>
              <a:rPr lang="de-DE" b="1" dirty="0" err="1"/>
              <a:t>Michalakopoulos</a:t>
            </a:r>
            <a:br>
              <a:rPr lang="de-DE" b="1" dirty="0"/>
            </a:br>
            <a:r>
              <a:rPr lang="de-DE" dirty="0"/>
              <a:t>Co-Founder </a:t>
            </a:r>
            <a:r>
              <a:rPr lang="de-DE" dirty="0" err="1"/>
              <a:t>morphoria</a:t>
            </a:r>
            <a:r>
              <a:rPr lang="de-DE" dirty="0"/>
              <a:t> Design Collective</a:t>
            </a:r>
          </a:p>
        </p:txBody>
      </p:sp>
      <p:sp>
        <p:nvSpPr>
          <p:cNvPr id="4" name="Datumsplatzhalter 3">
            <a:extLst>
              <a:ext uri="{FF2B5EF4-FFF2-40B4-BE49-F238E27FC236}">
                <a16:creationId xmlns:a16="http://schemas.microsoft.com/office/drawing/2014/main" id="{37FF62B8-B967-4376-8E8D-42CB301B2C55}"/>
              </a:ext>
            </a:extLst>
          </p:cNvPr>
          <p:cNvSpPr>
            <a:spLocks noGrp="1"/>
          </p:cNvSpPr>
          <p:nvPr>
            <p:ph type="dt" sz="half" idx="10"/>
          </p:nvPr>
        </p:nvSpPr>
        <p:spPr/>
        <p:txBody>
          <a:bodyPr/>
          <a:lstStyle/>
          <a:p>
            <a:r>
              <a:rPr lang="de-DE"/>
              <a:t>14.10.2022</a:t>
            </a:r>
            <a:endParaRPr lang="de-DE" dirty="0"/>
          </a:p>
        </p:txBody>
      </p:sp>
      <p:sp>
        <p:nvSpPr>
          <p:cNvPr id="5" name="Fußzeilenplatzhalter 4">
            <a:extLst>
              <a:ext uri="{FF2B5EF4-FFF2-40B4-BE49-F238E27FC236}">
                <a16:creationId xmlns:a16="http://schemas.microsoft.com/office/drawing/2014/main" id="{8E026F9C-E883-4109-8410-0F518D764839}"/>
              </a:ext>
            </a:extLst>
          </p:cNvPr>
          <p:cNvSpPr>
            <a:spLocks noGrp="1"/>
          </p:cNvSpPr>
          <p:nvPr>
            <p:ph type="ftr" sz="quarter" idx="11"/>
          </p:nvPr>
        </p:nvSpPr>
        <p:spPr/>
        <p:txBody>
          <a:bodyPr/>
          <a:lstStyle/>
          <a:p>
            <a:r>
              <a:rPr lang="de-DE"/>
              <a:t>Think Tank "Kooperationen" Follow-Up</a:t>
            </a:r>
            <a:endParaRPr lang="de-DE" dirty="0"/>
          </a:p>
        </p:txBody>
      </p:sp>
      <p:pic>
        <p:nvPicPr>
          <p:cNvPr id="11" name="Grafik 10" descr="Ein Bild, das Person, Mann, tragen, Hut enthält.&#10;&#10;Automatisch generierte Beschreibung">
            <a:extLst>
              <a:ext uri="{FF2B5EF4-FFF2-40B4-BE49-F238E27FC236}">
                <a16:creationId xmlns:a16="http://schemas.microsoft.com/office/drawing/2014/main" id="{385F1EB1-3CE9-462D-94CD-E0F7CEC72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3099" y="1993205"/>
            <a:ext cx="1913282" cy="1913282"/>
          </a:xfrm>
          <a:prstGeom prst="ellipse">
            <a:avLst/>
          </a:prstGeom>
          <a:ln>
            <a:noFill/>
          </a:ln>
          <a:effectLst>
            <a:softEdge rad="112500"/>
          </a:effectLst>
        </p:spPr>
      </p:pic>
      <p:pic>
        <p:nvPicPr>
          <p:cNvPr id="13" name="Grafik 12" descr="Ein Bild, das Wand, Person, Mann, drinnen enthält.&#10;&#10;Automatisch generierte Beschreibung">
            <a:extLst>
              <a:ext uri="{FF2B5EF4-FFF2-40B4-BE49-F238E27FC236}">
                <a16:creationId xmlns:a16="http://schemas.microsoft.com/office/drawing/2014/main" id="{5176E553-C255-4CE5-9BC9-892760E26C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4499" y="1993206"/>
            <a:ext cx="1913281" cy="1913281"/>
          </a:xfrm>
          <a:prstGeom prst="ellipse">
            <a:avLst/>
          </a:prstGeom>
          <a:ln>
            <a:noFill/>
          </a:ln>
          <a:effectLst>
            <a:softEdge rad="112500"/>
          </a:effectLst>
        </p:spPr>
      </p:pic>
      <p:sp>
        <p:nvSpPr>
          <p:cNvPr id="14" name="Inhaltsplatzhalter 2">
            <a:extLst>
              <a:ext uri="{FF2B5EF4-FFF2-40B4-BE49-F238E27FC236}">
                <a16:creationId xmlns:a16="http://schemas.microsoft.com/office/drawing/2014/main" id="{A307773D-73A0-421A-B63B-876B5A2DFF7D}"/>
              </a:ext>
            </a:extLst>
          </p:cNvPr>
          <p:cNvSpPr txBox="1">
            <a:spLocks/>
          </p:cNvSpPr>
          <p:nvPr/>
        </p:nvSpPr>
        <p:spPr>
          <a:xfrm>
            <a:off x="8707780" y="2096069"/>
            <a:ext cx="3484220" cy="3417494"/>
          </a:xfrm>
          <a:prstGeom prst="rect">
            <a:avLst/>
          </a:prstGeom>
        </p:spPr>
        <p:txBody>
          <a:bodyPr vert="horz" lIns="91440" tIns="45720" rIns="91440" bIns="45720" rtlCol="0">
            <a:normAutofit/>
          </a:bodyPr>
          <a:lstStyle>
            <a:lvl1pPr marL="228600" indent="-228600" algn="l" defTabSz="914400" rtl="0" eaLnBrk="1" latinLnBrk="0" hangingPunct="1">
              <a:lnSpc>
                <a:spcPct val="114000"/>
              </a:lnSpc>
              <a:spcBef>
                <a:spcPts val="600"/>
              </a:spcBef>
              <a:spcAft>
                <a:spcPts val="0"/>
              </a:spcAft>
              <a:buClr>
                <a:srgbClr val="E8DC1F"/>
              </a:buClr>
              <a:buFont typeface="Wingdings 3" panose="05040102010807070707" pitchFamily="18" charset="2"/>
              <a:buChar char=""/>
              <a:defRPr sz="2000" kern="1200">
                <a:solidFill>
                  <a:srgbClr val="646464"/>
                </a:solidFill>
                <a:latin typeface="+mn-lt"/>
                <a:ea typeface="+mn-ea"/>
                <a:cs typeface="+mn-cs"/>
              </a:defRPr>
            </a:lvl1pPr>
            <a:lvl2pPr marL="685800" indent="-228600" algn="l" defTabSz="914400" rtl="0" eaLnBrk="1" latinLnBrk="0" hangingPunct="1">
              <a:lnSpc>
                <a:spcPct val="114000"/>
              </a:lnSpc>
              <a:spcBef>
                <a:spcPts val="0"/>
              </a:spcBef>
              <a:spcAft>
                <a:spcPts val="0"/>
              </a:spcAft>
              <a:buClr>
                <a:srgbClr val="4B4B4B"/>
              </a:buClr>
              <a:buSzPct val="75000"/>
              <a:buFont typeface="Wingdings 3" panose="05040102010807070707" pitchFamily="18" charset="2"/>
              <a:buChar char=""/>
              <a:defRPr sz="2000" kern="1200">
                <a:solidFill>
                  <a:srgbClr val="646464"/>
                </a:solidFill>
                <a:latin typeface="+mn-lt"/>
                <a:ea typeface="+mn-ea"/>
                <a:cs typeface="+mn-cs"/>
              </a:defRPr>
            </a:lvl2pPr>
            <a:lvl3pPr marL="1143000" indent="-228600" algn="l" defTabSz="914400" rtl="0" eaLnBrk="1" latinLnBrk="0" hangingPunct="1">
              <a:lnSpc>
                <a:spcPct val="114000"/>
              </a:lnSpc>
              <a:spcBef>
                <a:spcPts val="0"/>
              </a:spcBef>
              <a:spcAft>
                <a:spcPts val="0"/>
              </a:spcAft>
              <a:buFont typeface="Arial" panose="020B0604020202020204" pitchFamily="34" charset="0"/>
              <a:buChar char="•"/>
              <a:defRPr sz="2000" kern="1200">
                <a:solidFill>
                  <a:srgbClr val="646464"/>
                </a:solidFill>
                <a:latin typeface="+mn-lt"/>
                <a:ea typeface="+mn-ea"/>
                <a:cs typeface="+mn-cs"/>
              </a:defRPr>
            </a:lvl3pPr>
            <a:lvl4pPr marL="1600200" indent="-228600" algn="l" defTabSz="914400" rtl="0" eaLnBrk="1" latinLnBrk="0" hangingPunct="1">
              <a:lnSpc>
                <a:spcPct val="114000"/>
              </a:lnSpc>
              <a:spcBef>
                <a:spcPts val="0"/>
              </a:spcBef>
              <a:spcAft>
                <a:spcPts val="0"/>
              </a:spcAft>
              <a:buFont typeface="Arial" panose="020B0604020202020204" pitchFamily="34" charset="0"/>
              <a:buChar char="•"/>
              <a:defRPr sz="2000" kern="1200">
                <a:solidFill>
                  <a:srgbClr val="646464"/>
                </a:solidFill>
                <a:latin typeface="+mn-lt"/>
                <a:ea typeface="+mn-ea"/>
                <a:cs typeface="+mn-cs"/>
              </a:defRPr>
            </a:lvl4pPr>
            <a:lvl5pPr marL="2057400" indent="-228600" algn="l" defTabSz="914400" rtl="0" eaLnBrk="1" latinLnBrk="0" hangingPunct="1">
              <a:lnSpc>
                <a:spcPct val="114000"/>
              </a:lnSpc>
              <a:spcBef>
                <a:spcPts val="0"/>
              </a:spcBef>
              <a:spcAft>
                <a:spcPts val="0"/>
              </a:spcAft>
              <a:buFont typeface="Arial" panose="020B0604020202020204" pitchFamily="34" charset="0"/>
              <a:buChar char="•"/>
              <a:defRPr sz="2000" kern="1200">
                <a:solidFill>
                  <a:srgbClr val="64646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Andreas Ruhe</a:t>
            </a:r>
            <a:br>
              <a:rPr lang="de-DE" b="1" dirty="0"/>
            </a:br>
            <a:r>
              <a:rPr lang="de-DE" dirty="0"/>
              <a:t>Co-Founder </a:t>
            </a:r>
            <a:r>
              <a:rPr lang="de-DE" dirty="0" err="1"/>
              <a:t>morphoria</a:t>
            </a:r>
            <a:r>
              <a:rPr lang="de-DE" dirty="0"/>
              <a:t> Design Collective</a:t>
            </a:r>
          </a:p>
        </p:txBody>
      </p:sp>
      <p:pic>
        <p:nvPicPr>
          <p:cNvPr id="18" name="Grafik 17">
            <a:extLst>
              <a:ext uri="{FF2B5EF4-FFF2-40B4-BE49-F238E27FC236}">
                <a16:creationId xmlns:a16="http://schemas.microsoft.com/office/drawing/2014/main" id="{55D9BD5B-D540-452F-8B6E-2C8CF2178ECC}"/>
              </a:ext>
            </a:extLst>
          </p:cNvPr>
          <p:cNvPicPr>
            <a:picLocks noChangeAspect="1"/>
          </p:cNvPicPr>
          <p:nvPr/>
        </p:nvPicPr>
        <p:blipFill>
          <a:blip r:embed="rId5"/>
          <a:stretch>
            <a:fillRect/>
          </a:stretch>
        </p:blipFill>
        <p:spPr>
          <a:xfrm>
            <a:off x="5248274" y="2322832"/>
            <a:ext cx="1276350" cy="1190625"/>
          </a:xfrm>
          <a:prstGeom prst="rect">
            <a:avLst/>
          </a:prstGeom>
        </p:spPr>
      </p:pic>
      <p:sp>
        <p:nvSpPr>
          <p:cNvPr id="19" name="Inhaltsplatzhalter 2">
            <a:extLst>
              <a:ext uri="{FF2B5EF4-FFF2-40B4-BE49-F238E27FC236}">
                <a16:creationId xmlns:a16="http://schemas.microsoft.com/office/drawing/2014/main" id="{2032B150-2F53-4BEE-9189-92294E60E275}"/>
              </a:ext>
            </a:extLst>
          </p:cNvPr>
          <p:cNvSpPr txBox="1">
            <a:spLocks/>
          </p:cNvSpPr>
          <p:nvPr/>
        </p:nvSpPr>
        <p:spPr>
          <a:xfrm>
            <a:off x="1701800" y="4284711"/>
            <a:ext cx="8902700" cy="3417494"/>
          </a:xfrm>
          <a:prstGeom prst="rect">
            <a:avLst/>
          </a:prstGeom>
        </p:spPr>
        <p:txBody>
          <a:bodyPr vert="horz" lIns="91440" tIns="45720" rIns="91440" bIns="45720" rtlCol="0">
            <a:normAutofit/>
          </a:bodyPr>
          <a:lstStyle>
            <a:lvl1pPr marL="228600" indent="-228600" algn="l" defTabSz="914400" rtl="0" eaLnBrk="1" latinLnBrk="0" hangingPunct="1">
              <a:lnSpc>
                <a:spcPct val="114000"/>
              </a:lnSpc>
              <a:spcBef>
                <a:spcPts val="600"/>
              </a:spcBef>
              <a:spcAft>
                <a:spcPts val="0"/>
              </a:spcAft>
              <a:buClr>
                <a:srgbClr val="E8DC1F"/>
              </a:buClr>
              <a:buFont typeface="Wingdings 3" panose="05040102010807070707" pitchFamily="18" charset="2"/>
              <a:buChar char=""/>
              <a:defRPr sz="2000" kern="1200">
                <a:solidFill>
                  <a:srgbClr val="646464"/>
                </a:solidFill>
                <a:latin typeface="+mn-lt"/>
                <a:ea typeface="+mn-ea"/>
                <a:cs typeface="+mn-cs"/>
              </a:defRPr>
            </a:lvl1pPr>
            <a:lvl2pPr marL="685800" indent="-228600" algn="l" defTabSz="914400" rtl="0" eaLnBrk="1" latinLnBrk="0" hangingPunct="1">
              <a:lnSpc>
                <a:spcPct val="114000"/>
              </a:lnSpc>
              <a:spcBef>
                <a:spcPts val="0"/>
              </a:spcBef>
              <a:spcAft>
                <a:spcPts val="0"/>
              </a:spcAft>
              <a:buClr>
                <a:srgbClr val="4B4B4B"/>
              </a:buClr>
              <a:buSzPct val="75000"/>
              <a:buFont typeface="Wingdings 3" panose="05040102010807070707" pitchFamily="18" charset="2"/>
              <a:buChar char=""/>
              <a:defRPr sz="2000" kern="1200">
                <a:solidFill>
                  <a:srgbClr val="646464"/>
                </a:solidFill>
                <a:latin typeface="+mn-lt"/>
                <a:ea typeface="+mn-ea"/>
                <a:cs typeface="+mn-cs"/>
              </a:defRPr>
            </a:lvl2pPr>
            <a:lvl3pPr marL="1143000" indent="-228600" algn="l" defTabSz="914400" rtl="0" eaLnBrk="1" latinLnBrk="0" hangingPunct="1">
              <a:lnSpc>
                <a:spcPct val="114000"/>
              </a:lnSpc>
              <a:spcBef>
                <a:spcPts val="0"/>
              </a:spcBef>
              <a:spcAft>
                <a:spcPts val="0"/>
              </a:spcAft>
              <a:buFont typeface="Arial" panose="020B0604020202020204" pitchFamily="34" charset="0"/>
              <a:buChar char="•"/>
              <a:defRPr sz="2000" kern="1200">
                <a:solidFill>
                  <a:srgbClr val="646464"/>
                </a:solidFill>
                <a:latin typeface="+mn-lt"/>
                <a:ea typeface="+mn-ea"/>
                <a:cs typeface="+mn-cs"/>
              </a:defRPr>
            </a:lvl3pPr>
            <a:lvl4pPr marL="1600200" indent="-228600" algn="l" defTabSz="914400" rtl="0" eaLnBrk="1" latinLnBrk="0" hangingPunct="1">
              <a:lnSpc>
                <a:spcPct val="114000"/>
              </a:lnSpc>
              <a:spcBef>
                <a:spcPts val="0"/>
              </a:spcBef>
              <a:spcAft>
                <a:spcPts val="0"/>
              </a:spcAft>
              <a:buFont typeface="Arial" panose="020B0604020202020204" pitchFamily="34" charset="0"/>
              <a:buChar char="•"/>
              <a:defRPr sz="2000" kern="1200">
                <a:solidFill>
                  <a:srgbClr val="646464"/>
                </a:solidFill>
                <a:latin typeface="+mn-lt"/>
                <a:ea typeface="+mn-ea"/>
                <a:cs typeface="+mn-cs"/>
              </a:defRPr>
            </a:lvl4pPr>
            <a:lvl5pPr marL="2057400" indent="-228600" algn="l" defTabSz="914400" rtl="0" eaLnBrk="1" latinLnBrk="0" hangingPunct="1">
              <a:lnSpc>
                <a:spcPct val="114000"/>
              </a:lnSpc>
              <a:spcBef>
                <a:spcPts val="0"/>
              </a:spcBef>
              <a:spcAft>
                <a:spcPts val="0"/>
              </a:spcAft>
              <a:buFont typeface="Arial" panose="020B0604020202020204" pitchFamily="34" charset="0"/>
              <a:buChar char="•"/>
              <a:defRPr sz="2000" kern="1200">
                <a:solidFill>
                  <a:srgbClr val="64646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Das </a:t>
            </a:r>
            <a:r>
              <a:rPr lang="de-DE" b="1" dirty="0" err="1"/>
              <a:t>Morphoria</a:t>
            </a:r>
            <a:r>
              <a:rPr lang="de-DE" b="1" dirty="0"/>
              <a:t> Kollektiv </a:t>
            </a:r>
            <a:r>
              <a:rPr lang="de-DE" dirty="0"/>
              <a:t>ist eine mehrfach ausgezeichnete Design Agentur aus Düsseldorf. Expertise im multidisziplinären und konzeptionellen Design. Kunden aus der Kulturwirtschaft und der Industrie. </a:t>
            </a:r>
          </a:p>
        </p:txBody>
      </p:sp>
    </p:spTree>
    <p:extLst>
      <p:ext uri="{BB962C8B-B14F-4D97-AF65-F5344CB8AC3E}">
        <p14:creationId xmlns:p14="http://schemas.microsoft.com/office/powerpoint/2010/main" val="61492724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1462</Words>
  <Application>Microsoft Office PowerPoint</Application>
  <PresentationFormat>Breitbild</PresentationFormat>
  <Paragraphs>165</Paragraphs>
  <Slides>15</Slides>
  <Notes>8</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15</vt:i4>
      </vt:variant>
    </vt:vector>
  </HeadingPairs>
  <TitlesOfParts>
    <vt:vector size="23" baseType="lpstr">
      <vt:lpstr>Abadi</vt:lpstr>
      <vt:lpstr>Arial</vt:lpstr>
      <vt:lpstr>Bradley Hand ITC</vt:lpstr>
      <vt:lpstr>Calibri</vt:lpstr>
      <vt:lpstr>Franklin Gothic Book</vt:lpstr>
      <vt:lpstr>Times New Roman</vt:lpstr>
      <vt:lpstr>Wingdings 3</vt:lpstr>
      <vt:lpstr>Office</vt:lpstr>
      <vt:lpstr>Think Tank Follow-Up  "Kooperationen in Spannungsfeldern"</vt:lpstr>
      <vt:lpstr>Herzlich willkommen!</vt:lpstr>
      <vt:lpstr>TT Kooperationen (Stiftung Innovation in der Hochschullehre)</vt:lpstr>
      <vt:lpstr>Think Tank Follow-Up „Kooperationen in Spannungsfeldern“</vt:lpstr>
      <vt:lpstr>Kooperationen in Spannungsfeldern: Konzepte</vt:lpstr>
      <vt:lpstr>Kooperationen in Spannungsfeldern: Erfahrungen</vt:lpstr>
      <vt:lpstr>Kooperationen in Spannungsfeldern: Forschung</vt:lpstr>
      <vt:lpstr>Kooperationen in Spannungsfeldern: Erfahrungen</vt:lpstr>
      <vt:lpstr>Kooperationen und kollektive Arbeitsformen im Grafik-Design</vt:lpstr>
      <vt:lpstr>Vorstellungsrunde: Standort</vt:lpstr>
      <vt:lpstr>Vorstellungsrunde: Kooperationsdomänen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nw</dc:creator>
  <cp:lastModifiedBy>M Bandtel</cp:lastModifiedBy>
  <cp:revision>548</cp:revision>
  <cp:lastPrinted>2021-11-25T09:11:41Z</cp:lastPrinted>
  <dcterms:created xsi:type="dcterms:W3CDTF">2019-07-08T15:49:29Z</dcterms:created>
  <dcterms:modified xsi:type="dcterms:W3CDTF">2022-10-14T07:35:36Z</dcterms:modified>
</cp:coreProperties>
</file>