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57" r:id="rId10"/>
  </p:sldIdLst>
  <p:sldSz cx="12192000" cy="6858000"/>
  <p:notesSz cx="6769100" cy="9906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DC1F"/>
    <a:srgbClr val="4B4B4B"/>
    <a:srgbClr val="6464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8" autoAdjust="0"/>
    <p:restoredTop sz="88889" autoAdjust="0"/>
  </p:normalViewPr>
  <p:slideViewPr>
    <p:cSldViewPr snapToGrid="0">
      <p:cViewPr varScale="1">
        <p:scale>
          <a:sx n="61" d="100"/>
          <a:sy n="61" d="100"/>
        </p:scale>
        <p:origin x="692" y="5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394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BF9C59-3B70-4690-AC2C-AD89AE91BEED}" type="doc">
      <dgm:prSet loTypeId="urn:microsoft.com/office/officeart/2005/8/layout/hierarchy4" loCatId="hierarchy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24156CDC-BD68-411B-B5F3-422706431A99}">
      <dgm:prSet phldrT="[Text]"/>
      <dgm:spPr/>
      <dgm:t>
        <a:bodyPr/>
        <a:lstStyle/>
        <a:p>
          <a:r>
            <a:rPr lang="de-DE" dirty="0" smtClean="0"/>
            <a:t>Europarecht</a:t>
          </a:r>
          <a:endParaRPr lang="en-US" dirty="0"/>
        </a:p>
      </dgm:t>
    </dgm:pt>
    <dgm:pt modelId="{F94A7FCF-14E2-42B8-B87B-F060B6124945}" type="parTrans" cxnId="{1C2A1F9C-3C9F-438A-9815-DDE782C49606}">
      <dgm:prSet/>
      <dgm:spPr/>
      <dgm:t>
        <a:bodyPr/>
        <a:lstStyle/>
        <a:p>
          <a:endParaRPr lang="en-US"/>
        </a:p>
      </dgm:t>
    </dgm:pt>
    <dgm:pt modelId="{84A4DF69-5DE9-464B-A616-D55FDDB7A036}" type="sibTrans" cxnId="{1C2A1F9C-3C9F-438A-9815-DDE782C49606}">
      <dgm:prSet/>
      <dgm:spPr/>
      <dgm:t>
        <a:bodyPr/>
        <a:lstStyle/>
        <a:p>
          <a:endParaRPr lang="en-US"/>
        </a:p>
      </dgm:t>
    </dgm:pt>
    <dgm:pt modelId="{82BA0306-1C0B-43E2-AF9C-083EE87CB082}">
      <dgm:prSet phldrT="[Text]"/>
      <dgm:spPr/>
      <dgm:t>
        <a:bodyPr/>
        <a:lstStyle/>
        <a:p>
          <a:r>
            <a:rPr lang="de-DE" dirty="0" err="1" smtClean="0"/>
            <a:t>Verfassungs</a:t>
          </a:r>
          <a:r>
            <a:rPr lang="en-US" dirty="0" err="1" smtClean="0"/>
            <a:t>recht</a:t>
          </a:r>
          <a:r>
            <a:rPr lang="en-US" dirty="0" smtClean="0"/>
            <a:t> </a:t>
          </a:r>
          <a:endParaRPr lang="en-US" dirty="0"/>
        </a:p>
      </dgm:t>
    </dgm:pt>
    <dgm:pt modelId="{5EDDDF49-9CC7-4766-9D62-CF070C924433}" type="parTrans" cxnId="{BE901A22-2C02-4145-82A5-A40DAF4F9AD7}">
      <dgm:prSet/>
      <dgm:spPr/>
      <dgm:t>
        <a:bodyPr/>
        <a:lstStyle/>
        <a:p>
          <a:endParaRPr lang="en-US"/>
        </a:p>
      </dgm:t>
    </dgm:pt>
    <dgm:pt modelId="{520E82E3-697F-4826-8766-01941A376F92}" type="sibTrans" cxnId="{BE901A22-2C02-4145-82A5-A40DAF4F9AD7}">
      <dgm:prSet/>
      <dgm:spPr/>
      <dgm:t>
        <a:bodyPr/>
        <a:lstStyle/>
        <a:p>
          <a:endParaRPr lang="en-US"/>
        </a:p>
      </dgm:t>
    </dgm:pt>
    <dgm:pt modelId="{3D325475-81BC-4547-936F-B675528E526F}">
      <dgm:prSet phldrT="[Text]"/>
      <dgm:spPr/>
      <dgm:t>
        <a:bodyPr/>
        <a:lstStyle/>
        <a:p>
          <a:r>
            <a:rPr lang="en-US" dirty="0" err="1" smtClean="0"/>
            <a:t>Materielles</a:t>
          </a:r>
          <a:r>
            <a:rPr lang="en-US" dirty="0" smtClean="0"/>
            <a:t> </a:t>
          </a:r>
          <a:r>
            <a:rPr lang="en-US" dirty="0" err="1" smtClean="0"/>
            <a:t>Recht</a:t>
          </a:r>
          <a:r>
            <a:rPr lang="en-US" dirty="0" smtClean="0"/>
            <a:t> (</a:t>
          </a:r>
          <a:r>
            <a:rPr lang="en-US" dirty="0" err="1" smtClean="0"/>
            <a:t>z.B</a:t>
          </a:r>
          <a:r>
            <a:rPr lang="en-US" dirty="0" smtClean="0"/>
            <a:t>. </a:t>
          </a:r>
          <a:r>
            <a:rPr lang="en-US" dirty="0" err="1" smtClean="0"/>
            <a:t>Prüfungsordnung</a:t>
          </a:r>
          <a:r>
            <a:rPr lang="en-US" dirty="0" smtClean="0"/>
            <a:t>)</a:t>
          </a:r>
          <a:endParaRPr lang="en-US" dirty="0"/>
        </a:p>
      </dgm:t>
    </dgm:pt>
    <dgm:pt modelId="{F4C6A62F-D3A4-4A0B-914F-FB4BC3B74F56}" type="parTrans" cxnId="{E0DE2C72-478B-4CA9-AE38-158B41D39F03}">
      <dgm:prSet/>
      <dgm:spPr/>
      <dgm:t>
        <a:bodyPr/>
        <a:lstStyle/>
        <a:p>
          <a:endParaRPr lang="en-US"/>
        </a:p>
      </dgm:t>
    </dgm:pt>
    <dgm:pt modelId="{92D81AFC-3B19-4A70-9742-5B8AFFCC93AF}" type="sibTrans" cxnId="{E0DE2C72-478B-4CA9-AE38-158B41D39F03}">
      <dgm:prSet/>
      <dgm:spPr/>
      <dgm:t>
        <a:bodyPr/>
        <a:lstStyle/>
        <a:p>
          <a:endParaRPr lang="en-US"/>
        </a:p>
      </dgm:t>
    </dgm:pt>
    <dgm:pt modelId="{C07D2C7B-9A1B-46AC-A144-3D388F117BAB}">
      <dgm:prSet phldrT="[Text]"/>
      <dgm:spPr/>
      <dgm:t>
        <a:bodyPr/>
        <a:lstStyle/>
        <a:p>
          <a:r>
            <a:rPr lang="en-US" dirty="0" err="1" smtClean="0"/>
            <a:t>Formelles</a:t>
          </a:r>
          <a:r>
            <a:rPr lang="en-US" dirty="0" smtClean="0"/>
            <a:t> </a:t>
          </a:r>
          <a:r>
            <a:rPr lang="en-US" dirty="0" err="1" smtClean="0"/>
            <a:t>Recht</a:t>
          </a:r>
          <a:r>
            <a:rPr lang="en-US" dirty="0" smtClean="0"/>
            <a:t> (</a:t>
          </a:r>
          <a:r>
            <a:rPr lang="en-US" dirty="0" err="1" smtClean="0"/>
            <a:t>z.B</a:t>
          </a:r>
          <a:r>
            <a:rPr lang="en-US" dirty="0" smtClean="0"/>
            <a:t>. </a:t>
          </a:r>
          <a:r>
            <a:rPr lang="en-US" dirty="0" err="1" smtClean="0"/>
            <a:t>UrhG</a:t>
          </a:r>
          <a:r>
            <a:rPr lang="en-US" dirty="0" smtClean="0"/>
            <a:t>; LHG)</a:t>
          </a:r>
          <a:endParaRPr lang="en-US" dirty="0"/>
        </a:p>
      </dgm:t>
    </dgm:pt>
    <dgm:pt modelId="{9D79B604-9F76-4057-B482-A8EC8A04BD43}" type="sibTrans" cxnId="{009528FD-21D2-4B1F-B04A-0F88886605CB}">
      <dgm:prSet/>
      <dgm:spPr/>
      <dgm:t>
        <a:bodyPr/>
        <a:lstStyle/>
        <a:p>
          <a:endParaRPr lang="en-US"/>
        </a:p>
      </dgm:t>
    </dgm:pt>
    <dgm:pt modelId="{7CC2B401-3B01-4DA0-9786-62C55044D292}" type="parTrans" cxnId="{009528FD-21D2-4B1F-B04A-0F88886605CB}">
      <dgm:prSet/>
      <dgm:spPr/>
      <dgm:t>
        <a:bodyPr/>
        <a:lstStyle/>
        <a:p>
          <a:endParaRPr lang="en-US"/>
        </a:p>
      </dgm:t>
    </dgm:pt>
    <dgm:pt modelId="{90D3B23B-B075-48CB-9EC9-B3E0806C1DC8}" type="pres">
      <dgm:prSet presAssocID="{52BF9C59-3B70-4690-AC2C-AD89AE91BEE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de-DE"/>
        </a:p>
      </dgm:t>
    </dgm:pt>
    <dgm:pt modelId="{F448706A-FEB0-4C75-BBC1-002EF15A8EDD}" type="pres">
      <dgm:prSet presAssocID="{24156CDC-BD68-411B-B5F3-422706431A99}" presName="vertOne" presStyleCnt="0"/>
      <dgm:spPr/>
    </dgm:pt>
    <dgm:pt modelId="{D42F4EF1-1A2F-44DB-898B-6F475308F4B9}" type="pres">
      <dgm:prSet presAssocID="{24156CDC-BD68-411B-B5F3-422706431A99}" presName="txOne" presStyleLbl="node0" presStyleIdx="0" presStyleCnt="1" custScaleX="556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A662F7A-205F-4922-9BDD-25DBEF3AEC8A}" type="pres">
      <dgm:prSet presAssocID="{24156CDC-BD68-411B-B5F3-422706431A99}" presName="parTransOne" presStyleCnt="0"/>
      <dgm:spPr/>
    </dgm:pt>
    <dgm:pt modelId="{423C0C47-C8EE-47E5-A4D0-2E339849A8DB}" type="pres">
      <dgm:prSet presAssocID="{24156CDC-BD68-411B-B5F3-422706431A99}" presName="horzOne" presStyleCnt="0"/>
      <dgm:spPr/>
    </dgm:pt>
    <dgm:pt modelId="{0F3F9706-03E6-44A5-9C6C-A4EE9FE189C1}" type="pres">
      <dgm:prSet presAssocID="{82BA0306-1C0B-43E2-AF9C-083EE87CB082}" presName="vertTwo" presStyleCnt="0"/>
      <dgm:spPr/>
    </dgm:pt>
    <dgm:pt modelId="{C27AB119-32D9-413D-88C2-4A818F99063B}" type="pres">
      <dgm:prSet presAssocID="{82BA0306-1C0B-43E2-AF9C-083EE87CB082}" presName="txTwo" presStyleLbl="node2" presStyleIdx="0" presStyleCnt="1" custScaleX="6983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CC857C6-66A2-4D2D-8411-68E6B832E966}" type="pres">
      <dgm:prSet presAssocID="{82BA0306-1C0B-43E2-AF9C-083EE87CB082}" presName="parTransTwo" presStyleCnt="0"/>
      <dgm:spPr/>
    </dgm:pt>
    <dgm:pt modelId="{CB9677D8-85BC-4697-84B1-97F7307AF6E7}" type="pres">
      <dgm:prSet presAssocID="{82BA0306-1C0B-43E2-AF9C-083EE87CB082}" presName="horzTwo" presStyleCnt="0"/>
      <dgm:spPr/>
    </dgm:pt>
    <dgm:pt modelId="{26964F81-D2DE-4641-AE65-E6D1AFE0BBB7}" type="pres">
      <dgm:prSet presAssocID="{C07D2C7B-9A1B-46AC-A144-3D388F117BAB}" presName="vertThree" presStyleCnt="0"/>
      <dgm:spPr/>
    </dgm:pt>
    <dgm:pt modelId="{B59030C0-457D-42A0-9203-811781F04EF3}" type="pres">
      <dgm:prSet presAssocID="{C07D2C7B-9A1B-46AC-A144-3D388F117BAB}" presName="txThree" presStyleLbl="node3" presStyleIdx="0" presStyleCnt="1" custScaleX="8702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A8826A7-7DCB-4C47-BA8F-D9711B6244C0}" type="pres">
      <dgm:prSet presAssocID="{C07D2C7B-9A1B-46AC-A144-3D388F117BAB}" presName="parTransThree" presStyleCnt="0"/>
      <dgm:spPr/>
    </dgm:pt>
    <dgm:pt modelId="{6D813493-EA77-4CA2-BF97-A6E710A2216F}" type="pres">
      <dgm:prSet presAssocID="{C07D2C7B-9A1B-46AC-A144-3D388F117BAB}" presName="horzThree" presStyleCnt="0"/>
      <dgm:spPr/>
    </dgm:pt>
    <dgm:pt modelId="{1F155A48-A512-4AA6-9B14-CE736793F704}" type="pres">
      <dgm:prSet presAssocID="{3D325475-81BC-4547-936F-B675528E526F}" presName="vertFour" presStyleCnt="0">
        <dgm:presLayoutVars>
          <dgm:chPref val="3"/>
        </dgm:presLayoutVars>
      </dgm:prSet>
      <dgm:spPr/>
    </dgm:pt>
    <dgm:pt modelId="{4E39F4F2-FBBD-4780-8234-EBC8323677BD}" type="pres">
      <dgm:prSet presAssocID="{3D325475-81BC-4547-936F-B675528E526F}" presName="txFour" presStyleLbl="node4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EE1BCD-941D-4B11-B830-528F5D754742}" type="pres">
      <dgm:prSet presAssocID="{3D325475-81BC-4547-936F-B675528E526F}" presName="horzFour" presStyleCnt="0"/>
      <dgm:spPr/>
    </dgm:pt>
  </dgm:ptLst>
  <dgm:cxnLst>
    <dgm:cxn modelId="{D62B274D-63F1-4E29-A156-B99AB2F00207}" type="presOf" srcId="{52BF9C59-3B70-4690-AC2C-AD89AE91BEED}" destId="{90D3B23B-B075-48CB-9EC9-B3E0806C1DC8}" srcOrd="0" destOrd="0" presId="urn:microsoft.com/office/officeart/2005/8/layout/hierarchy4"/>
    <dgm:cxn modelId="{7E104055-C8AB-46F7-A03C-951F3AA73F59}" type="presOf" srcId="{C07D2C7B-9A1B-46AC-A144-3D388F117BAB}" destId="{B59030C0-457D-42A0-9203-811781F04EF3}" srcOrd="0" destOrd="0" presId="urn:microsoft.com/office/officeart/2005/8/layout/hierarchy4"/>
    <dgm:cxn modelId="{0D1A4934-BF49-402C-9DC1-249AC8F46EC9}" type="presOf" srcId="{82BA0306-1C0B-43E2-AF9C-083EE87CB082}" destId="{C27AB119-32D9-413D-88C2-4A818F99063B}" srcOrd="0" destOrd="0" presId="urn:microsoft.com/office/officeart/2005/8/layout/hierarchy4"/>
    <dgm:cxn modelId="{B092371D-36F0-49E7-8776-D89B3808D829}" type="presOf" srcId="{24156CDC-BD68-411B-B5F3-422706431A99}" destId="{D42F4EF1-1A2F-44DB-898B-6F475308F4B9}" srcOrd="0" destOrd="0" presId="urn:microsoft.com/office/officeart/2005/8/layout/hierarchy4"/>
    <dgm:cxn modelId="{009528FD-21D2-4B1F-B04A-0F88886605CB}" srcId="{82BA0306-1C0B-43E2-AF9C-083EE87CB082}" destId="{C07D2C7B-9A1B-46AC-A144-3D388F117BAB}" srcOrd="0" destOrd="0" parTransId="{7CC2B401-3B01-4DA0-9786-62C55044D292}" sibTransId="{9D79B604-9F76-4057-B482-A8EC8A04BD43}"/>
    <dgm:cxn modelId="{1C2A1F9C-3C9F-438A-9815-DDE782C49606}" srcId="{52BF9C59-3B70-4690-AC2C-AD89AE91BEED}" destId="{24156CDC-BD68-411B-B5F3-422706431A99}" srcOrd="0" destOrd="0" parTransId="{F94A7FCF-14E2-42B8-B87B-F060B6124945}" sibTransId="{84A4DF69-5DE9-464B-A616-D55FDDB7A036}"/>
    <dgm:cxn modelId="{E0DE2C72-478B-4CA9-AE38-158B41D39F03}" srcId="{C07D2C7B-9A1B-46AC-A144-3D388F117BAB}" destId="{3D325475-81BC-4547-936F-B675528E526F}" srcOrd="0" destOrd="0" parTransId="{F4C6A62F-D3A4-4A0B-914F-FB4BC3B74F56}" sibTransId="{92D81AFC-3B19-4A70-9742-5B8AFFCC93AF}"/>
    <dgm:cxn modelId="{BE901A22-2C02-4145-82A5-A40DAF4F9AD7}" srcId="{24156CDC-BD68-411B-B5F3-422706431A99}" destId="{82BA0306-1C0B-43E2-AF9C-083EE87CB082}" srcOrd="0" destOrd="0" parTransId="{5EDDDF49-9CC7-4766-9D62-CF070C924433}" sibTransId="{520E82E3-697F-4826-8766-01941A376F92}"/>
    <dgm:cxn modelId="{A0AB18B7-8057-4B5A-A190-09624F0D8C9D}" type="presOf" srcId="{3D325475-81BC-4547-936F-B675528E526F}" destId="{4E39F4F2-FBBD-4780-8234-EBC8323677BD}" srcOrd="0" destOrd="0" presId="urn:microsoft.com/office/officeart/2005/8/layout/hierarchy4"/>
    <dgm:cxn modelId="{745A1651-4A10-422C-8737-F7D44439E3CF}" type="presParOf" srcId="{90D3B23B-B075-48CB-9EC9-B3E0806C1DC8}" destId="{F448706A-FEB0-4C75-BBC1-002EF15A8EDD}" srcOrd="0" destOrd="0" presId="urn:microsoft.com/office/officeart/2005/8/layout/hierarchy4"/>
    <dgm:cxn modelId="{03263035-9C4D-4B54-B13F-2AD74FF0BBAA}" type="presParOf" srcId="{F448706A-FEB0-4C75-BBC1-002EF15A8EDD}" destId="{D42F4EF1-1A2F-44DB-898B-6F475308F4B9}" srcOrd="0" destOrd="0" presId="urn:microsoft.com/office/officeart/2005/8/layout/hierarchy4"/>
    <dgm:cxn modelId="{B4C2B575-9BDE-4F0A-A9E9-30015874DB7C}" type="presParOf" srcId="{F448706A-FEB0-4C75-BBC1-002EF15A8EDD}" destId="{AA662F7A-205F-4922-9BDD-25DBEF3AEC8A}" srcOrd="1" destOrd="0" presId="urn:microsoft.com/office/officeart/2005/8/layout/hierarchy4"/>
    <dgm:cxn modelId="{B409460F-1179-434E-B8BF-4D8707BCCECB}" type="presParOf" srcId="{F448706A-FEB0-4C75-BBC1-002EF15A8EDD}" destId="{423C0C47-C8EE-47E5-A4D0-2E339849A8DB}" srcOrd="2" destOrd="0" presId="urn:microsoft.com/office/officeart/2005/8/layout/hierarchy4"/>
    <dgm:cxn modelId="{F889F91C-9666-495C-A0D4-F498240893BF}" type="presParOf" srcId="{423C0C47-C8EE-47E5-A4D0-2E339849A8DB}" destId="{0F3F9706-03E6-44A5-9C6C-A4EE9FE189C1}" srcOrd="0" destOrd="0" presId="urn:microsoft.com/office/officeart/2005/8/layout/hierarchy4"/>
    <dgm:cxn modelId="{88A9D0B6-3F83-4A34-BBDE-5A06978189C0}" type="presParOf" srcId="{0F3F9706-03E6-44A5-9C6C-A4EE9FE189C1}" destId="{C27AB119-32D9-413D-88C2-4A818F99063B}" srcOrd="0" destOrd="0" presId="urn:microsoft.com/office/officeart/2005/8/layout/hierarchy4"/>
    <dgm:cxn modelId="{87D4ACC5-4482-4471-9A9A-DEEB81C56DE3}" type="presParOf" srcId="{0F3F9706-03E6-44A5-9C6C-A4EE9FE189C1}" destId="{BCC857C6-66A2-4D2D-8411-68E6B832E966}" srcOrd="1" destOrd="0" presId="urn:microsoft.com/office/officeart/2005/8/layout/hierarchy4"/>
    <dgm:cxn modelId="{DBA31B08-20F1-481D-BF6E-62FB3D81B850}" type="presParOf" srcId="{0F3F9706-03E6-44A5-9C6C-A4EE9FE189C1}" destId="{CB9677D8-85BC-4697-84B1-97F7307AF6E7}" srcOrd="2" destOrd="0" presId="urn:microsoft.com/office/officeart/2005/8/layout/hierarchy4"/>
    <dgm:cxn modelId="{68B3B3FD-0530-4F9B-A36D-1ADCB9F3FE01}" type="presParOf" srcId="{CB9677D8-85BC-4697-84B1-97F7307AF6E7}" destId="{26964F81-D2DE-4641-AE65-E6D1AFE0BBB7}" srcOrd="0" destOrd="0" presId="urn:microsoft.com/office/officeart/2005/8/layout/hierarchy4"/>
    <dgm:cxn modelId="{5165505B-80C2-489D-BE92-4893EAE1C338}" type="presParOf" srcId="{26964F81-D2DE-4641-AE65-E6D1AFE0BBB7}" destId="{B59030C0-457D-42A0-9203-811781F04EF3}" srcOrd="0" destOrd="0" presId="urn:microsoft.com/office/officeart/2005/8/layout/hierarchy4"/>
    <dgm:cxn modelId="{5DEC899D-B1CD-4087-8A45-7C400F697201}" type="presParOf" srcId="{26964F81-D2DE-4641-AE65-E6D1AFE0BBB7}" destId="{DA8826A7-7DCB-4C47-BA8F-D9711B6244C0}" srcOrd="1" destOrd="0" presId="urn:microsoft.com/office/officeart/2005/8/layout/hierarchy4"/>
    <dgm:cxn modelId="{340F632D-4CDA-48AC-8A0B-812979EE8A24}" type="presParOf" srcId="{26964F81-D2DE-4641-AE65-E6D1AFE0BBB7}" destId="{6D813493-EA77-4CA2-BF97-A6E710A2216F}" srcOrd="2" destOrd="0" presId="urn:microsoft.com/office/officeart/2005/8/layout/hierarchy4"/>
    <dgm:cxn modelId="{D251DBE5-7533-4E79-8EE2-80A1BF4E4F7A}" type="presParOf" srcId="{6D813493-EA77-4CA2-BF97-A6E710A2216F}" destId="{1F155A48-A512-4AA6-9B14-CE736793F704}" srcOrd="0" destOrd="0" presId="urn:microsoft.com/office/officeart/2005/8/layout/hierarchy4"/>
    <dgm:cxn modelId="{DD033C26-6083-4DAF-B804-2576F9A860F7}" type="presParOf" srcId="{1F155A48-A512-4AA6-9B14-CE736793F704}" destId="{4E39F4F2-FBBD-4780-8234-EBC8323677BD}" srcOrd="0" destOrd="0" presId="urn:microsoft.com/office/officeart/2005/8/layout/hierarchy4"/>
    <dgm:cxn modelId="{DA004424-8FE0-446F-A96C-4C134863538A}" type="presParOf" srcId="{1F155A48-A512-4AA6-9B14-CE736793F704}" destId="{53EE1BCD-941D-4B11-B830-528F5D75474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2F4EF1-1A2F-44DB-898B-6F475308F4B9}">
      <dsp:nvSpPr>
        <dsp:cNvPr id="0" name=""/>
        <dsp:cNvSpPr/>
      </dsp:nvSpPr>
      <dsp:spPr>
        <a:xfrm>
          <a:off x="2336530" y="1548"/>
          <a:ext cx="5842539" cy="7560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3200" kern="1200" dirty="0" smtClean="0"/>
            <a:t>Europarecht</a:t>
          </a:r>
          <a:endParaRPr lang="en-US" sz="3200" kern="1200" dirty="0"/>
        </a:p>
      </dsp:txBody>
      <dsp:txXfrm>
        <a:off x="2358673" y="23691"/>
        <a:ext cx="5798253" cy="711721"/>
      </dsp:txXfrm>
    </dsp:sp>
    <dsp:sp modelId="{C27AB119-32D9-413D-88C2-4A818F99063B}">
      <dsp:nvSpPr>
        <dsp:cNvPr id="0" name=""/>
        <dsp:cNvSpPr/>
      </dsp:nvSpPr>
      <dsp:spPr>
        <a:xfrm>
          <a:off x="1596762" y="887809"/>
          <a:ext cx="7322075" cy="7560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3200" kern="1200" dirty="0" err="1" smtClean="0"/>
            <a:t>Verfassungs</a:t>
          </a:r>
          <a:r>
            <a:rPr lang="en-US" sz="3200" kern="1200" dirty="0" err="1" smtClean="0"/>
            <a:t>recht</a:t>
          </a:r>
          <a:r>
            <a:rPr lang="en-US" sz="3200" kern="1200" dirty="0" smtClean="0"/>
            <a:t> </a:t>
          </a:r>
          <a:endParaRPr lang="en-US" sz="3200" kern="1200" dirty="0"/>
        </a:p>
      </dsp:txBody>
      <dsp:txXfrm>
        <a:off x="1618905" y="909952"/>
        <a:ext cx="7277789" cy="711721"/>
      </dsp:txXfrm>
    </dsp:sp>
    <dsp:sp modelId="{B59030C0-457D-42A0-9203-811781F04EF3}">
      <dsp:nvSpPr>
        <dsp:cNvPr id="0" name=""/>
        <dsp:cNvSpPr/>
      </dsp:nvSpPr>
      <dsp:spPr>
        <a:xfrm>
          <a:off x="713177" y="1774070"/>
          <a:ext cx="9089244" cy="7560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/>
            <a:t>Formelles</a:t>
          </a:r>
          <a:r>
            <a:rPr lang="en-US" sz="3200" kern="1200" dirty="0" smtClean="0"/>
            <a:t> </a:t>
          </a:r>
          <a:r>
            <a:rPr lang="en-US" sz="3200" kern="1200" dirty="0" err="1" smtClean="0"/>
            <a:t>Recht</a:t>
          </a:r>
          <a:r>
            <a:rPr lang="en-US" sz="3200" kern="1200" dirty="0" smtClean="0"/>
            <a:t> (</a:t>
          </a:r>
          <a:r>
            <a:rPr lang="en-US" sz="3200" kern="1200" dirty="0" err="1" smtClean="0"/>
            <a:t>z.B</a:t>
          </a:r>
          <a:r>
            <a:rPr lang="en-US" sz="3200" kern="1200" dirty="0" smtClean="0"/>
            <a:t>. </a:t>
          </a:r>
          <a:r>
            <a:rPr lang="en-US" sz="3200" kern="1200" dirty="0" err="1" smtClean="0"/>
            <a:t>UrhG</a:t>
          </a:r>
          <a:r>
            <a:rPr lang="en-US" sz="3200" kern="1200" dirty="0" smtClean="0"/>
            <a:t>; LHG)</a:t>
          </a:r>
          <a:endParaRPr lang="en-US" sz="3200" kern="1200" dirty="0"/>
        </a:p>
      </dsp:txBody>
      <dsp:txXfrm>
        <a:off x="735320" y="1796213"/>
        <a:ext cx="9044958" cy="711721"/>
      </dsp:txXfrm>
    </dsp:sp>
    <dsp:sp modelId="{4E39F4F2-FBBD-4780-8234-EBC8323677BD}">
      <dsp:nvSpPr>
        <dsp:cNvPr id="0" name=""/>
        <dsp:cNvSpPr/>
      </dsp:nvSpPr>
      <dsp:spPr>
        <a:xfrm>
          <a:off x="35836" y="2660332"/>
          <a:ext cx="10443926" cy="7560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/>
            <a:t>Materielles</a:t>
          </a:r>
          <a:r>
            <a:rPr lang="en-US" sz="3200" kern="1200" dirty="0" smtClean="0"/>
            <a:t> </a:t>
          </a:r>
          <a:r>
            <a:rPr lang="en-US" sz="3200" kern="1200" dirty="0" err="1" smtClean="0"/>
            <a:t>Recht</a:t>
          </a:r>
          <a:r>
            <a:rPr lang="en-US" sz="3200" kern="1200" dirty="0" smtClean="0"/>
            <a:t> (</a:t>
          </a:r>
          <a:r>
            <a:rPr lang="en-US" sz="3200" kern="1200" dirty="0" err="1" smtClean="0"/>
            <a:t>z.B</a:t>
          </a:r>
          <a:r>
            <a:rPr lang="en-US" sz="3200" kern="1200" dirty="0" smtClean="0"/>
            <a:t>. </a:t>
          </a:r>
          <a:r>
            <a:rPr lang="en-US" sz="3200" kern="1200" dirty="0" err="1" smtClean="0"/>
            <a:t>Prüfungsordnung</a:t>
          </a:r>
          <a:r>
            <a:rPr lang="en-US" sz="3200" kern="1200" dirty="0" smtClean="0"/>
            <a:t>)</a:t>
          </a:r>
          <a:endParaRPr lang="en-US" sz="3200" kern="1200" dirty="0"/>
        </a:p>
      </dsp:txBody>
      <dsp:txXfrm>
        <a:off x="57979" y="2682475"/>
        <a:ext cx="10399640" cy="7117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480C544F-EE4C-4494-942F-0A215308949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37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Follow-Up Think Tank Kooperationen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A111CD7-CFE7-4686-8766-8F84B9F511A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33813" y="0"/>
            <a:ext cx="29337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26.11.2021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10DC9A1-775F-4B32-AC06-C5CF02C8A3B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337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334FFD0-6F87-4CB3-9672-FB66BA3DBFD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33813" y="9409113"/>
            <a:ext cx="29337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A9AEF4-3681-4F02-981D-2433FEECCB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52348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37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Follow-Up Think Tank Kooperationen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33813" y="0"/>
            <a:ext cx="29337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26.11.2021</a:t>
            </a:r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12750" y="1238250"/>
            <a:ext cx="59436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6275" y="4767263"/>
            <a:ext cx="5416550" cy="39004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09113"/>
            <a:ext cx="29337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33813" y="9409113"/>
            <a:ext cx="29337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A669B3-C8B8-408C-8916-8676BAE40B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3547742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1.svg"/><Relationship Id="rId3" Type="http://schemas.microsoft.com/office/2007/relationships/hdphoto" Target="../media/hdphoto1.wdp"/><Relationship Id="rId7" Type="http://schemas.openxmlformats.org/officeDocument/2006/relationships/image" Target="../media/image4.jpeg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6" Type="http://schemas.openxmlformats.org/officeDocument/2006/relationships/image" Target="../media/image1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3.svg"/><Relationship Id="rId15" Type="http://schemas.openxmlformats.org/officeDocument/2006/relationships/image" Target="../media/image11.png"/><Relationship Id="rId10" Type="http://schemas.openxmlformats.org/officeDocument/2006/relationships/image" Target="../media/image7.jpe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openxmlformats.org/officeDocument/2006/relationships/image" Target="../media/image10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png"/><Relationship Id="rId3" Type="http://schemas.microsoft.com/office/2007/relationships/hdphoto" Target="../media/hdphoto1.wdp"/><Relationship Id="rId7" Type="http://schemas.openxmlformats.org/officeDocument/2006/relationships/image" Target="../media/image3.svg"/><Relationship Id="rId12" Type="http://schemas.openxmlformats.org/officeDocument/2006/relationships/image" Target="../media/image7.jpeg"/><Relationship Id="rId2" Type="http://schemas.openxmlformats.org/officeDocument/2006/relationships/image" Target="../media/image1.png"/><Relationship Id="rId16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png"/><Relationship Id="rId11" Type="http://schemas.openxmlformats.org/officeDocument/2006/relationships/image" Target="../media/image6.png"/><Relationship Id="rId5" Type="http://schemas.openxmlformats.org/officeDocument/2006/relationships/image" Target="../media/image11.png"/><Relationship Id="rId15" Type="http://schemas.openxmlformats.org/officeDocument/2006/relationships/image" Target="../media/image11.svg"/><Relationship Id="rId10" Type="http://schemas.openxmlformats.org/officeDocument/2006/relationships/image" Target="../media/image5.png"/><Relationship Id="rId4" Type="http://schemas.openxmlformats.org/officeDocument/2006/relationships/image" Target="../media/image12.jpeg"/><Relationship Id="rId9" Type="http://schemas.openxmlformats.org/officeDocument/2006/relationships/image" Target="../media/image4.jpeg"/><Relationship Id="rId14" Type="http://schemas.openxmlformats.org/officeDocument/2006/relationships/image" Target="../media/image9.png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4.png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png"/><Relationship Id="rId3" Type="http://schemas.microsoft.com/office/2007/relationships/hdphoto" Target="../media/hdphoto1.wdp"/><Relationship Id="rId7" Type="http://schemas.openxmlformats.org/officeDocument/2006/relationships/image" Target="../media/image3.svg"/><Relationship Id="rId12" Type="http://schemas.openxmlformats.org/officeDocument/2006/relationships/image" Target="../media/image7.jpeg"/><Relationship Id="rId2" Type="http://schemas.openxmlformats.org/officeDocument/2006/relationships/image" Target="../media/image1.png"/><Relationship Id="rId16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png"/><Relationship Id="rId11" Type="http://schemas.openxmlformats.org/officeDocument/2006/relationships/image" Target="../media/image6.png"/><Relationship Id="rId5" Type="http://schemas.openxmlformats.org/officeDocument/2006/relationships/image" Target="../media/image11.png"/><Relationship Id="rId15" Type="http://schemas.openxmlformats.org/officeDocument/2006/relationships/image" Target="../media/image11.svg"/><Relationship Id="rId10" Type="http://schemas.openxmlformats.org/officeDocument/2006/relationships/image" Target="../media/image5.png"/><Relationship Id="rId4" Type="http://schemas.openxmlformats.org/officeDocument/2006/relationships/image" Target="../media/image12.jpeg"/><Relationship Id="rId9" Type="http://schemas.openxmlformats.org/officeDocument/2006/relationships/image" Target="../media/image4.jpeg"/><Relationship Id="rId14" Type="http://schemas.openxmlformats.org/officeDocument/2006/relationships/image" Target="../media/image9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0" y="3843159"/>
            <a:ext cx="12192000" cy="1291556"/>
          </a:xfrm>
          <a:gradFill>
            <a:gsLst>
              <a:gs pos="0">
                <a:srgbClr val="646464">
                  <a:alpha val="0"/>
                </a:srgbClr>
              </a:gs>
              <a:gs pos="100000">
                <a:schemeClr val="bg1"/>
              </a:gs>
            </a:gsLst>
            <a:lin ang="0" scaled="0"/>
          </a:gradFill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rgbClr val="64646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Referent*in &amp; Co-Referent*in</a:t>
            </a:r>
          </a:p>
          <a:p>
            <a:r>
              <a:rPr lang="de-DE" dirty="0"/>
              <a:t>Veranstaltung</a:t>
            </a:r>
          </a:p>
          <a:p>
            <a:r>
              <a:rPr lang="de-DE" dirty="0"/>
              <a:t>Datum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280263F7-F4DF-4416-8BFF-FC80FC8BD4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571873" y="-31860"/>
            <a:ext cx="4620127" cy="6889860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56B171A6-17B3-456F-ABC8-8088C02AB08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/>
          <a:stretch/>
        </p:blipFill>
        <p:spPr>
          <a:xfrm>
            <a:off x="3688790" y="5836648"/>
            <a:ext cx="589092" cy="270000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F2E96BB4-0AE7-4176-9B9F-675AC5F29EDD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11" y="5836648"/>
            <a:ext cx="270000" cy="270000"/>
          </a:xfrm>
          <a:prstGeom prst="rect">
            <a:avLst/>
          </a:prstGeom>
        </p:spPr>
      </p:pic>
      <p:pic>
        <p:nvPicPr>
          <p:cNvPr id="13" name="Grafik 12" descr="Ein Bild, das Läufer enthält.&#10;&#10;Automatisch generierte Beschreibung">
            <a:extLst>
              <a:ext uri="{FF2B5EF4-FFF2-40B4-BE49-F238E27FC236}">
                <a16:creationId xmlns:a16="http://schemas.microsoft.com/office/drawing/2014/main" id="{98F05F66-05F4-4D77-8269-A25A40780FE0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99" y="5836648"/>
            <a:ext cx="514766" cy="270000"/>
          </a:xfrm>
          <a:prstGeom prst="rect">
            <a:avLst/>
          </a:prstGeom>
        </p:spPr>
      </p:pic>
      <p:pic>
        <p:nvPicPr>
          <p:cNvPr id="14" name="Grafik 13" descr="Ein Bild, das Objekt, Uhr enthält.&#10;&#10;Automatisch generierte Beschreibung">
            <a:extLst>
              <a:ext uri="{FF2B5EF4-FFF2-40B4-BE49-F238E27FC236}">
                <a16:creationId xmlns:a16="http://schemas.microsoft.com/office/drawing/2014/main" id="{2CE9FE1F-5454-43A4-8736-E0BB11CF483D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5419" y="5836648"/>
            <a:ext cx="1044206" cy="270000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FC4986D7-31B8-4B0A-8F5D-9B5CBED977AF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16" b="14516"/>
          <a:stretch/>
        </p:blipFill>
        <p:spPr>
          <a:xfrm>
            <a:off x="4558399" y="5791421"/>
            <a:ext cx="1086568" cy="423174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373395B0-8458-492E-9CC1-0B8ACD5876F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2" t="26739" r="3961" b="33043"/>
          <a:stretch/>
        </p:blipFill>
        <p:spPr>
          <a:xfrm>
            <a:off x="6033372" y="5836648"/>
            <a:ext cx="944270" cy="270000"/>
          </a:xfrm>
          <a:prstGeom prst="rect">
            <a:avLst/>
          </a:prstGeom>
        </p:spPr>
      </p:pic>
      <p:pic>
        <p:nvPicPr>
          <p:cNvPr id="17" name="Grafik 16" descr="Ein Bild, das Essen enthält.&#10;&#10;Automatisch generierte Beschreibung">
            <a:extLst>
              <a:ext uri="{FF2B5EF4-FFF2-40B4-BE49-F238E27FC236}">
                <a16:creationId xmlns:a16="http://schemas.microsoft.com/office/drawing/2014/main" id="{DA5C91D4-0D05-4804-B35B-2DC93958EBBB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363" y="5836648"/>
            <a:ext cx="1071607" cy="270000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975B8E67-0B38-4088-819F-A39F0CD305DC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9077913" y="5836648"/>
            <a:ext cx="1037571" cy="270000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16E4F5A6-1C43-4E6E-8478-203615F6A8B4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3103" y="5838659"/>
            <a:ext cx="951008" cy="270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0" y="2417282"/>
            <a:ext cx="12192000" cy="1425877"/>
          </a:xfrm>
          <a:gradFill>
            <a:gsLst>
              <a:gs pos="0">
                <a:srgbClr val="646464">
                  <a:alpha val="0"/>
                </a:srgbClr>
              </a:gs>
              <a:gs pos="100000">
                <a:schemeClr val="bg1"/>
              </a:gs>
            </a:gsLst>
            <a:lin ang="0" scaled="0"/>
          </a:gradFill>
        </p:spPr>
        <p:txBody>
          <a:bodyPr anchor="ctr">
            <a:normAutofit/>
          </a:bodyPr>
          <a:lstStyle>
            <a:lvl1pPr algn="ctr">
              <a:defRPr sz="4000">
                <a:solidFill>
                  <a:schemeClr val="bg1"/>
                </a:solidFill>
                <a:highlight>
                  <a:srgbClr val="E8DC1F"/>
                </a:highlight>
              </a:defRPr>
            </a:lvl1pPr>
          </a:lstStyle>
          <a:p>
            <a:r>
              <a:rPr lang="de-DE" dirty="0"/>
              <a:t>Vortragstitel.</a:t>
            </a:r>
            <a:br>
              <a:rPr lang="de-DE" dirty="0"/>
            </a:br>
            <a:r>
              <a:rPr lang="de-DE" dirty="0"/>
              <a:t>Gegebenenfalls Untertitel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4481DDB9-49D7-4A77-9475-E9BABD854A89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3681" y="301813"/>
            <a:ext cx="2929466" cy="1647825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2DE791B8-A26B-4B56-B6AE-21C75D24A39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5065" y="6414579"/>
            <a:ext cx="801870" cy="31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feld 20">
            <a:extLst>
              <a:ext uri="{FF2B5EF4-FFF2-40B4-BE49-F238E27FC236}">
                <a16:creationId xmlns:a16="http://schemas.microsoft.com/office/drawing/2014/main" id="{0BAB5880-5757-430D-A736-2ECB4FE46766}"/>
              </a:ext>
            </a:extLst>
          </p:cNvPr>
          <p:cNvSpPr txBox="1"/>
          <p:nvPr userDrawn="1"/>
        </p:nvSpPr>
        <p:spPr>
          <a:xfrm>
            <a:off x="3099817" y="5547640"/>
            <a:ext cx="5992366" cy="2646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20000"/>
              </a:lnSpc>
              <a:spcAft>
                <a:spcPts val="300"/>
              </a:spcAft>
            </a:pPr>
            <a:r>
              <a:rPr lang="de-DE" sz="1000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»Partnerschaft für innovative E-Prüfungen. Projektverbund der baden-württembergischen Universitäten (PePP)«</a:t>
            </a:r>
            <a:endParaRPr lang="de-DE" sz="10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0FBE3273-360B-4579-83A8-273F178B97C7}"/>
              </a:ext>
            </a:extLst>
          </p:cNvPr>
          <p:cNvSpPr txBox="1"/>
          <p:nvPr userDrawn="1"/>
        </p:nvSpPr>
        <p:spPr>
          <a:xfrm>
            <a:off x="4369785" y="6189195"/>
            <a:ext cx="3452430" cy="2646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20000"/>
              </a:lnSpc>
            </a:pPr>
            <a:r>
              <a:rPr lang="de-DE" sz="1000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gefördert von der »Stiftung Innovation in der Hochschullehre«</a:t>
            </a:r>
            <a:endParaRPr lang="de-DE" sz="1000" dirty="0">
              <a:solidFill>
                <a:srgbClr val="40404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923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>
            <a:extLst>
              <a:ext uri="{FF2B5EF4-FFF2-40B4-BE49-F238E27FC236}">
                <a16:creationId xmlns:a16="http://schemas.microsoft.com/office/drawing/2014/main" id="{542AA885-16FF-48F7-B083-A7E78B626BB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571873" y="-31860"/>
            <a:ext cx="4620127" cy="688986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0" y="2793443"/>
            <a:ext cx="12192000" cy="1387196"/>
          </a:xfrm>
          <a:gradFill>
            <a:gsLst>
              <a:gs pos="0">
                <a:srgbClr val="646464">
                  <a:alpha val="0"/>
                </a:srgbClr>
              </a:gs>
              <a:gs pos="100000">
                <a:schemeClr val="bg1"/>
              </a:gs>
            </a:gsLst>
            <a:lin ang="0" scaled="0"/>
          </a:gradFill>
        </p:spPr>
        <p:txBody>
          <a:bodyPr anchor="ctr">
            <a:normAutofit/>
          </a:bodyPr>
          <a:lstStyle>
            <a:lvl1pPr marL="0" indent="452438">
              <a:lnSpc>
                <a:spcPct val="100000"/>
              </a:lnSpc>
              <a:tabLst>
                <a:tab pos="452438" algn="l"/>
              </a:tabLst>
              <a:defRPr sz="2400">
                <a:solidFill>
                  <a:schemeClr val="bg1"/>
                </a:solidFill>
                <a:highlight>
                  <a:srgbClr val="E8DC1F"/>
                </a:highlight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0" y="4177484"/>
            <a:ext cx="12192000" cy="635680"/>
          </a:xfrm>
          <a:gradFill>
            <a:gsLst>
              <a:gs pos="0">
                <a:srgbClr val="646464">
                  <a:alpha val="0"/>
                </a:srgbClr>
              </a:gs>
              <a:gs pos="100000">
                <a:schemeClr val="bg1"/>
              </a:gs>
            </a:gsLst>
            <a:lin ang="0" scaled="0"/>
          </a:gradFill>
        </p:spPr>
        <p:txBody>
          <a:bodyPr>
            <a:normAutofit/>
          </a:bodyPr>
          <a:lstStyle>
            <a:lvl1pPr marL="0" indent="452438">
              <a:buNone/>
              <a:defRPr sz="2000" i="0">
                <a:solidFill>
                  <a:srgbClr val="646464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pic>
        <p:nvPicPr>
          <p:cNvPr id="28" name="Picture 2">
            <a:extLst>
              <a:ext uri="{FF2B5EF4-FFF2-40B4-BE49-F238E27FC236}">
                <a16:creationId xmlns:a16="http://schemas.microsoft.com/office/drawing/2014/main" id="{DF5864E3-07A5-4976-943D-57A70EF1846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5065" y="6414579"/>
            <a:ext cx="801870" cy="31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208A0313-D896-446C-8826-B4D95B932174}"/>
              </a:ext>
            </a:extLst>
          </p:cNvPr>
          <p:cNvSpPr txBox="1"/>
          <p:nvPr userDrawn="1"/>
        </p:nvSpPr>
        <p:spPr>
          <a:xfrm>
            <a:off x="3099817" y="5547640"/>
            <a:ext cx="5992366" cy="2646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20000"/>
              </a:lnSpc>
              <a:spcAft>
                <a:spcPts val="300"/>
              </a:spcAft>
            </a:pPr>
            <a:r>
              <a:rPr lang="de-DE" sz="1000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»Partnerschaft für innovative E-Prüfungen. Projektverbund der baden-württembergischen Universitäten (PePP)«</a:t>
            </a:r>
            <a:endParaRPr lang="de-DE" sz="10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B0337018-EB95-4C4D-83A0-69EB46029686}"/>
              </a:ext>
            </a:extLst>
          </p:cNvPr>
          <p:cNvSpPr txBox="1"/>
          <p:nvPr userDrawn="1"/>
        </p:nvSpPr>
        <p:spPr>
          <a:xfrm>
            <a:off x="4369785" y="6189195"/>
            <a:ext cx="3452430" cy="2646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20000"/>
              </a:lnSpc>
            </a:pPr>
            <a:r>
              <a:rPr lang="de-DE" sz="1000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gefördert von der »Stiftung Innovation in der Hochschullehre«</a:t>
            </a:r>
            <a:endParaRPr lang="de-DE" sz="1000" dirty="0">
              <a:solidFill>
                <a:srgbClr val="40404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1467A2CB-C3D0-469D-94FB-8D00EB1E9441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3681" y="301813"/>
            <a:ext cx="2929466" cy="1647825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B2F1FFB0-2076-4100-8B4B-8932F3C7EBE4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rcRect/>
          <a:stretch/>
        </p:blipFill>
        <p:spPr>
          <a:xfrm>
            <a:off x="3688790" y="5836648"/>
            <a:ext cx="589092" cy="270000"/>
          </a:xfrm>
          <a:prstGeom prst="rect">
            <a:avLst/>
          </a:prstGeom>
        </p:spPr>
      </p:pic>
      <p:pic>
        <p:nvPicPr>
          <p:cNvPr id="32" name="Grafik 31">
            <a:extLst>
              <a:ext uri="{FF2B5EF4-FFF2-40B4-BE49-F238E27FC236}">
                <a16:creationId xmlns:a16="http://schemas.microsoft.com/office/drawing/2014/main" id="{8DB6BD9D-913A-4941-BC9F-81CEDAD66865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11" y="5836648"/>
            <a:ext cx="270000" cy="270000"/>
          </a:xfrm>
          <a:prstGeom prst="rect">
            <a:avLst/>
          </a:prstGeom>
        </p:spPr>
      </p:pic>
      <p:pic>
        <p:nvPicPr>
          <p:cNvPr id="33" name="Grafik 32" descr="Ein Bild, das Läufer enthält.&#10;&#10;Automatisch generierte Beschreibung">
            <a:extLst>
              <a:ext uri="{FF2B5EF4-FFF2-40B4-BE49-F238E27FC236}">
                <a16:creationId xmlns:a16="http://schemas.microsoft.com/office/drawing/2014/main" id="{27BAEC4D-D58E-44F4-8B0A-898D06058809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99" y="5836648"/>
            <a:ext cx="514766" cy="270000"/>
          </a:xfrm>
          <a:prstGeom prst="rect">
            <a:avLst/>
          </a:prstGeom>
        </p:spPr>
      </p:pic>
      <p:pic>
        <p:nvPicPr>
          <p:cNvPr id="34" name="Grafik 33" descr="Ein Bild, das Objekt, Uhr enthält.&#10;&#10;Automatisch generierte Beschreibung">
            <a:extLst>
              <a:ext uri="{FF2B5EF4-FFF2-40B4-BE49-F238E27FC236}">
                <a16:creationId xmlns:a16="http://schemas.microsoft.com/office/drawing/2014/main" id="{217CC949-092E-4505-8296-0FAB527719AD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5419" y="5836648"/>
            <a:ext cx="1044206" cy="270000"/>
          </a:xfrm>
          <a:prstGeom prst="rect">
            <a:avLst/>
          </a:prstGeom>
        </p:spPr>
      </p:pic>
      <p:pic>
        <p:nvPicPr>
          <p:cNvPr id="35" name="Grafik 34">
            <a:extLst>
              <a:ext uri="{FF2B5EF4-FFF2-40B4-BE49-F238E27FC236}">
                <a16:creationId xmlns:a16="http://schemas.microsoft.com/office/drawing/2014/main" id="{2D2B77D0-C482-4C44-9120-B4984797E73D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16" b="14516"/>
          <a:stretch/>
        </p:blipFill>
        <p:spPr>
          <a:xfrm>
            <a:off x="4558399" y="5791421"/>
            <a:ext cx="1086568" cy="423174"/>
          </a:xfrm>
          <a:prstGeom prst="rect">
            <a:avLst/>
          </a:prstGeom>
        </p:spPr>
      </p:pic>
      <p:pic>
        <p:nvPicPr>
          <p:cNvPr id="36" name="Grafik 35">
            <a:extLst>
              <a:ext uri="{FF2B5EF4-FFF2-40B4-BE49-F238E27FC236}">
                <a16:creationId xmlns:a16="http://schemas.microsoft.com/office/drawing/2014/main" id="{F15A4F51-7802-451D-BFE3-057DC15451F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2" t="26739" r="3961" b="33043"/>
          <a:stretch/>
        </p:blipFill>
        <p:spPr>
          <a:xfrm>
            <a:off x="6033372" y="5836648"/>
            <a:ext cx="944270" cy="270000"/>
          </a:xfrm>
          <a:prstGeom prst="rect">
            <a:avLst/>
          </a:prstGeom>
        </p:spPr>
      </p:pic>
      <p:pic>
        <p:nvPicPr>
          <p:cNvPr id="37" name="Grafik 36" descr="Ein Bild, das Essen enthält.&#10;&#10;Automatisch generierte Beschreibung">
            <a:extLst>
              <a:ext uri="{FF2B5EF4-FFF2-40B4-BE49-F238E27FC236}">
                <a16:creationId xmlns:a16="http://schemas.microsoft.com/office/drawing/2014/main" id="{095F2694-3850-4658-A451-836CC1FCFFBF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363" y="5836648"/>
            <a:ext cx="1071607" cy="270000"/>
          </a:xfrm>
          <a:prstGeom prst="rect">
            <a:avLst/>
          </a:prstGeom>
        </p:spPr>
      </p:pic>
      <p:pic>
        <p:nvPicPr>
          <p:cNvPr id="38" name="Grafik 37">
            <a:extLst>
              <a:ext uri="{FF2B5EF4-FFF2-40B4-BE49-F238E27FC236}">
                <a16:creationId xmlns:a16="http://schemas.microsoft.com/office/drawing/2014/main" id="{D4355FB9-0D64-46F1-96F8-F62E29287695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9077913" y="5836648"/>
            <a:ext cx="1037571" cy="270000"/>
          </a:xfrm>
          <a:prstGeom prst="rect">
            <a:avLst/>
          </a:prstGeom>
        </p:spPr>
      </p:pic>
      <p:pic>
        <p:nvPicPr>
          <p:cNvPr id="39" name="Grafik 38">
            <a:extLst>
              <a:ext uri="{FF2B5EF4-FFF2-40B4-BE49-F238E27FC236}">
                <a16:creationId xmlns:a16="http://schemas.microsoft.com/office/drawing/2014/main" id="{1061D5F1-F7B5-4D38-8CE3-114B32754DFC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3103" y="5838659"/>
            <a:ext cx="951008" cy="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381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:a16="http://schemas.microsoft.com/office/drawing/2014/main" id="{420A259C-71F1-4AAE-B2F9-7B09E33CA122}"/>
              </a:ext>
            </a:extLst>
          </p:cNvPr>
          <p:cNvSpPr/>
          <p:nvPr userDrawn="1"/>
        </p:nvSpPr>
        <p:spPr>
          <a:xfrm>
            <a:off x="1" y="5958673"/>
            <a:ext cx="12192000" cy="995910"/>
          </a:xfrm>
          <a:prstGeom prst="rect">
            <a:avLst/>
          </a:prstGeom>
          <a:gradFill>
            <a:gsLst>
              <a:gs pos="0">
                <a:srgbClr val="646464">
                  <a:alpha val="0"/>
                </a:srgbClr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-59634" y="889719"/>
            <a:ext cx="1155742" cy="577081"/>
          </a:xfrm>
          <a:solidFill>
            <a:srgbClr val="E8DC1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Ins="180000">
            <a:spAutoFit/>
          </a:bodyPr>
          <a:lstStyle>
            <a:lvl1pPr marL="0" indent="88900">
              <a:defRPr sz="35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417494"/>
          </a:xfrm>
        </p:spPr>
        <p:txBody>
          <a:bodyPr>
            <a:normAutofit/>
          </a:bodyPr>
          <a:lstStyle>
            <a:lvl1pPr marL="228600" indent="-228600">
              <a:lnSpc>
                <a:spcPct val="114000"/>
              </a:lnSpc>
              <a:spcBef>
                <a:spcPts val="600"/>
              </a:spcBef>
              <a:spcAft>
                <a:spcPts val="0"/>
              </a:spcAft>
              <a:buClr>
                <a:srgbClr val="E8DC1F"/>
              </a:buClr>
              <a:buFont typeface="Wingdings 3" panose="05040102010807070707" pitchFamily="18" charset="2"/>
              <a:buChar char=""/>
              <a:defRPr sz="2000">
                <a:solidFill>
                  <a:srgbClr val="646464"/>
                </a:solidFill>
              </a:defRPr>
            </a:lvl1pPr>
            <a:lvl2pPr marL="685800" indent="-2286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4B4B4B"/>
              </a:buClr>
              <a:buSzPct val="75000"/>
              <a:buFont typeface="Wingdings 3" panose="05040102010807070707" pitchFamily="18" charset="2"/>
              <a:buChar char=""/>
              <a:defRPr sz="2000">
                <a:solidFill>
                  <a:srgbClr val="646464"/>
                </a:solidFill>
              </a:defRPr>
            </a:lvl2pPr>
            <a:lvl3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646464"/>
                </a:solidFill>
              </a:defRPr>
            </a:lvl3pPr>
            <a:lvl4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646464"/>
                </a:solidFill>
              </a:defRPr>
            </a:lvl4pPr>
            <a:lvl5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646464"/>
                </a:solidFill>
              </a:defRPr>
            </a:lvl5pPr>
          </a:lstStyle>
          <a:p>
            <a:pPr lvl="0"/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838200" y="6245822"/>
            <a:ext cx="2743200" cy="365125"/>
          </a:xfrm>
        </p:spPr>
        <p:txBody>
          <a:bodyPr/>
          <a:lstStyle>
            <a:lvl1pPr>
              <a:defRPr b="1">
                <a:solidFill>
                  <a:srgbClr val="646464"/>
                </a:solidFill>
                <a:latin typeface="+mn-lt"/>
              </a:defRPr>
            </a:lvl1pPr>
          </a:lstStyle>
          <a:p>
            <a:r>
              <a:rPr lang="de-DE" dirty="0"/>
              <a:t>Datum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386000" y="6245822"/>
            <a:ext cx="3420000" cy="365125"/>
          </a:xfrm>
        </p:spPr>
        <p:txBody>
          <a:bodyPr/>
          <a:lstStyle>
            <a:lvl1pPr>
              <a:defRPr b="1">
                <a:solidFill>
                  <a:srgbClr val="646464"/>
                </a:solidFill>
                <a:latin typeface="+mn-lt"/>
              </a:defRPr>
            </a:lvl1pPr>
          </a:lstStyle>
          <a:p>
            <a:r>
              <a:rPr lang="de-DE" dirty="0" err="1"/>
              <a:t>PePP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022823" y="6245822"/>
            <a:ext cx="2519513" cy="365125"/>
          </a:xfrm>
        </p:spPr>
        <p:txBody>
          <a:bodyPr/>
          <a:lstStyle>
            <a:lvl1pPr>
              <a:defRPr b="1">
                <a:solidFill>
                  <a:srgbClr val="646464"/>
                </a:solidFill>
                <a:latin typeface="+mn-lt"/>
              </a:defRPr>
            </a:lvl1pPr>
          </a:lstStyle>
          <a:p>
            <a:r>
              <a:rPr lang="de-DE" dirty="0"/>
              <a:t>Untertitel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65AFDF2F-313E-4C78-8336-B696A073677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42336" y="4534359"/>
            <a:ext cx="1622927" cy="2420224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631BC891-8E15-4DEB-B285-2B868A1643D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" y="247053"/>
            <a:ext cx="1236133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437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dika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BC2EF9A7-5E28-47AC-B6EB-06FEED4BFCCA}"/>
              </a:ext>
            </a:extLst>
          </p:cNvPr>
          <p:cNvSpPr/>
          <p:nvPr userDrawn="1"/>
        </p:nvSpPr>
        <p:spPr>
          <a:xfrm>
            <a:off x="0" y="2032185"/>
            <a:ext cx="12192000" cy="3138588"/>
          </a:xfrm>
          <a:prstGeom prst="rect">
            <a:avLst/>
          </a:prstGeom>
          <a:gradFill>
            <a:gsLst>
              <a:gs pos="0">
                <a:srgbClr val="646464">
                  <a:alpha val="0"/>
                </a:srgbClr>
              </a:gs>
              <a:gs pos="100000">
                <a:schemeClr val="bg1"/>
              </a:gs>
            </a:gsLst>
            <a:lin ang="0" scaled="0"/>
          </a:gradFill>
        </p:spPr>
        <p:txBody>
          <a:bodyPr vert="horz" lIns="91440" tIns="45720" rIns="91440" bIns="45720" rtlCol="0" anchor="ctr">
            <a:normAutofit/>
          </a:bodyPr>
          <a:lstStyle/>
          <a:p>
            <a: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2400">
              <a:solidFill>
                <a:schemeClr val="bg1"/>
              </a:solidFill>
              <a:ea typeface="+mj-ea"/>
              <a:cs typeface="+mj-cs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37928" y="2130803"/>
            <a:ext cx="3646845" cy="2989003"/>
          </a:xfrm>
          <a:prstGeom prst="rect">
            <a:avLst/>
          </a:prstGeom>
          <a:noFill/>
        </p:spPr>
        <p:txBody>
          <a:bodyPr anchor="ctr">
            <a:normAutofit/>
          </a:bodyPr>
          <a:lstStyle>
            <a:lvl1pPr marL="265113" indent="-265113">
              <a:lnSpc>
                <a:spcPct val="100000"/>
              </a:lnSpc>
              <a:tabLst>
                <a:tab pos="452438" algn="l"/>
              </a:tabLst>
              <a:defRPr sz="2400">
                <a:solidFill>
                  <a:schemeClr val="bg1"/>
                </a:solidFill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de-DE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Corresponding</a:t>
            </a: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Author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/>
            </a:r>
            <a:b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Funktion</a:t>
            </a:r>
            <a:b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/>
            </a:r>
            <a:b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Universität</a:t>
            </a:r>
            <a:b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Fachbereich/Fakultät/Einrichtung</a:t>
            </a:r>
            <a:b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Adresszeile</a:t>
            </a:r>
            <a:b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PLZ Ort</a:t>
            </a:r>
            <a:b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  <a:b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E-Mail</a:t>
            </a:r>
            <a:b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Telefon</a:t>
            </a:r>
            <a:b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Institutionelle URL</a:t>
            </a:r>
            <a:endParaRPr lang="de-DE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542AA885-16FF-48F7-B083-A7E78B626BB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571873" y="-31860"/>
            <a:ext cx="4620127" cy="6889860"/>
          </a:xfrm>
          <a:prstGeom prst="rect">
            <a:avLst/>
          </a:prstGeom>
        </p:spPr>
      </p:pic>
      <p:pic>
        <p:nvPicPr>
          <p:cNvPr id="28" name="Picture 2">
            <a:extLst>
              <a:ext uri="{FF2B5EF4-FFF2-40B4-BE49-F238E27FC236}">
                <a16:creationId xmlns:a16="http://schemas.microsoft.com/office/drawing/2014/main" id="{DF5864E3-07A5-4976-943D-57A70EF1846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5065" y="6414579"/>
            <a:ext cx="801870" cy="316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208A0313-D896-446C-8826-B4D95B932174}"/>
              </a:ext>
            </a:extLst>
          </p:cNvPr>
          <p:cNvSpPr txBox="1"/>
          <p:nvPr userDrawn="1"/>
        </p:nvSpPr>
        <p:spPr>
          <a:xfrm>
            <a:off x="3099817" y="5547640"/>
            <a:ext cx="5992366" cy="2646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20000"/>
              </a:lnSpc>
              <a:spcAft>
                <a:spcPts val="300"/>
              </a:spcAft>
            </a:pPr>
            <a:r>
              <a:rPr lang="de-DE" sz="1000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»Partnerschaft für innovative E-Prüfungen. Projektverbund der baden-württembergischen Universitäten (PePP)«</a:t>
            </a:r>
            <a:endParaRPr lang="de-DE" sz="10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B0337018-EB95-4C4D-83A0-69EB46029686}"/>
              </a:ext>
            </a:extLst>
          </p:cNvPr>
          <p:cNvSpPr txBox="1"/>
          <p:nvPr userDrawn="1"/>
        </p:nvSpPr>
        <p:spPr>
          <a:xfrm>
            <a:off x="4369785" y="6189195"/>
            <a:ext cx="3452430" cy="2646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20000"/>
              </a:lnSpc>
            </a:pPr>
            <a:r>
              <a:rPr lang="de-DE" sz="1000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gefördert von der »Stiftung Innovation in der Hochschullehre«</a:t>
            </a:r>
            <a:endParaRPr lang="de-DE" sz="1000" dirty="0">
              <a:solidFill>
                <a:srgbClr val="40404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1467A2CB-C3D0-469D-94FB-8D00EB1E9441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3681" y="301813"/>
            <a:ext cx="2929466" cy="1647825"/>
          </a:xfrm>
          <a:prstGeom prst="rect">
            <a:avLst/>
          </a:prstGeom>
        </p:spPr>
      </p:pic>
      <p:sp>
        <p:nvSpPr>
          <p:cNvPr id="33" name="Textfeld 2">
            <a:extLst>
              <a:ext uri="{FF2B5EF4-FFF2-40B4-BE49-F238E27FC236}">
                <a16:creationId xmlns:a16="http://schemas.microsoft.com/office/drawing/2014/main" id="{B3339482-CFE9-48FC-BAEF-C6BB8DBA1822}"/>
              </a:ext>
            </a:extLst>
          </p:cNvPr>
          <p:cNvSpPr txBox="1"/>
          <p:nvPr userDrawn="1"/>
        </p:nvSpPr>
        <p:spPr>
          <a:xfrm>
            <a:off x="7893332" y="426208"/>
            <a:ext cx="4409307" cy="707886"/>
          </a:xfrm>
          <a:prstGeom prst="rect">
            <a:avLst/>
          </a:prstGeom>
          <a:solidFill>
            <a:srgbClr val="E8DC1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4000" dirty="0">
                <a:solidFill>
                  <a:prstClr val="white"/>
                </a:solidFill>
                <a:ea typeface="+mj-ea"/>
                <a:cs typeface="+mj-cs"/>
              </a:rPr>
              <a:t>Kontakt</a:t>
            </a:r>
            <a:endParaRPr lang="de-DE" dirty="0"/>
          </a:p>
        </p:txBody>
      </p:sp>
      <p:sp>
        <p:nvSpPr>
          <p:cNvPr id="32" name="Titel 1">
            <a:extLst>
              <a:ext uri="{FF2B5EF4-FFF2-40B4-BE49-F238E27FC236}">
                <a16:creationId xmlns:a16="http://schemas.microsoft.com/office/drawing/2014/main" id="{73C2F24B-532B-4EA6-86AD-2C01D4ED3E5A}"/>
              </a:ext>
            </a:extLst>
          </p:cNvPr>
          <p:cNvSpPr txBox="1">
            <a:spLocks/>
          </p:cNvSpPr>
          <p:nvPr userDrawn="1"/>
        </p:nvSpPr>
        <p:spPr>
          <a:xfrm>
            <a:off x="9153525" y="2141138"/>
            <a:ext cx="3038475" cy="29890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0" indent="452438"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tabLst>
                <a:tab pos="452438" algn="l"/>
              </a:tabLst>
              <a:defRPr sz="2400" kern="1200">
                <a:solidFill>
                  <a:schemeClr val="bg1"/>
                </a:solidFill>
                <a:highlight>
                  <a:srgbClr val="E8DC1F"/>
                </a:highlight>
                <a:latin typeface="+mn-lt"/>
                <a:ea typeface="+mj-ea"/>
                <a:cs typeface="+mj-cs"/>
              </a:defRPr>
            </a:lvl1pPr>
          </a:lstStyle>
          <a:p>
            <a:r>
              <a:rPr lang="de-DE" sz="1600" b="1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de-DE" sz="1600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de-DE" sz="1600" b="1" dirty="0">
                <a:solidFill>
                  <a:schemeClr val="bg1">
                    <a:lumMod val="50000"/>
                  </a:schemeClr>
                </a:solidFill>
              </a:rPr>
              <a:t>PePP-Gesamtkoordination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de-DE" sz="16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Sven </a:t>
            </a:r>
            <a:r>
              <a:rPr lang="de-DE" sz="1600" dirty="0" err="1">
                <a:solidFill>
                  <a:schemeClr val="bg1">
                    <a:lumMod val="50000"/>
                  </a:schemeClr>
                </a:solidFill>
              </a:rPr>
              <a:t>Slotosch</a:t>
            </a:r>
            <a:endParaRPr lang="de-DE" sz="1600" dirty="0">
              <a:solidFill>
                <a:schemeClr val="bg1">
                  <a:lumMod val="50000"/>
                </a:schemeClr>
              </a:solidFill>
            </a:endParaRPr>
          </a:p>
          <a:p>
            <a:pPr indent="0"/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Universität Freiburg</a:t>
            </a:r>
          </a:p>
          <a:p>
            <a:pPr indent="0"/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Rechenzentrum</a:t>
            </a:r>
          </a:p>
          <a:p>
            <a:pPr indent="0"/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sven.slotosch@rz.uni-freiburg.de</a:t>
            </a:r>
          </a:p>
          <a:p>
            <a:pPr indent="0"/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www.hnd-bw.de/pepp </a:t>
            </a:r>
          </a:p>
        </p:txBody>
      </p:sp>
      <p:pic>
        <p:nvPicPr>
          <p:cNvPr id="34" name="Grafik 33">
            <a:extLst>
              <a:ext uri="{FF2B5EF4-FFF2-40B4-BE49-F238E27FC236}">
                <a16:creationId xmlns:a16="http://schemas.microsoft.com/office/drawing/2014/main" id="{76CC886B-4BAF-4175-82C0-7DD0B496E827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rcRect/>
          <a:stretch/>
        </p:blipFill>
        <p:spPr>
          <a:xfrm>
            <a:off x="3688790" y="5836648"/>
            <a:ext cx="589092" cy="270000"/>
          </a:xfrm>
          <a:prstGeom prst="rect">
            <a:avLst/>
          </a:prstGeom>
        </p:spPr>
      </p:pic>
      <p:pic>
        <p:nvPicPr>
          <p:cNvPr id="35" name="Grafik 34">
            <a:extLst>
              <a:ext uri="{FF2B5EF4-FFF2-40B4-BE49-F238E27FC236}">
                <a16:creationId xmlns:a16="http://schemas.microsoft.com/office/drawing/2014/main" id="{2BAF3375-77EA-4A49-8A50-7C451791537E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11" y="5836648"/>
            <a:ext cx="270000" cy="270000"/>
          </a:xfrm>
          <a:prstGeom prst="rect">
            <a:avLst/>
          </a:prstGeom>
        </p:spPr>
      </p:pic>
      <p:pic>
        <p:nvPicPr>
          <p:cNvPr id="36" name="Grafik 35" descr="Ein Bild, das Läufer enthält.&#10;&#10;Automatisch generierte Beschreibung">
            <a:extLst>
              <a:ext uri="{FF2B5EF4-FFF2-40B4-BE49-F238E27FC236}">
                <a16:creationId xmlns:a16="http://schemas.microsoft.com/office/drawing/2014/main" id="{CE463C01-7F3A-46D4-9F6D-F295E82198BA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99" y="5836648"/>
            <a:ext cx="514766" cy="270000"/>
          </a:xfrm>
          <a:prstGeom prst="rect">
            <a:avLst/>
          </a:prstGeom>
        </p:spPr>
      </p:pic>
      <p:pic>
        <p:nvPicPr>
          <p:cNvPr id="37" name="Grafik 36" descr="Ein Bild, das Objekt, Uhr enthält.&#10;&#10;Automatisch generierte Beschreibung">
            <a:extLst>
              <a:ext uri="{FF2B5EF4-FFF2-40B4-BE49-F238E27FC236}">
                <a16:creationId xmlns:a16="http://schemas.microsoft.com/office/drawing/2014/main" id="{35C4D6B5-011C-415D-BD17-3FEFE47F7BDE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5419" y="5836648"/>
            <a:ext cx="1044206" cy="270000"/>
          </a:xfrm>
          <a:prstGeom prst="rect">
            <a:avLst/>
          </a:prstGeom>
        </p:spPr>
      </p:pic>
      <p:pic>
        <p:nvPicPr>
          <p:cNvPr id="38" name="Grafik 37">
            <a:extLst>
              <a:ext uri="{FF2B5EF4-FFF2-40B4-BE49-F238E27FC236}">
                <a16:creationId xmlns:a16="http://schemas.microsoft.com/office/drawing/2014/main" id="{4A370E86-FAC1-4495-8BDA-C9FC3DA38E90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16" b="14516"/>
          <a:stretch/>
        </p:blipFill>
        <p:spPr>
          <a:xfrm>
            <a:off x="4558399" y="5791421"/>
            <a:ext cx="1086568" cy="423174"/>
          </a:xfrm>
          <a:prstGeom prst="rect">
            <a:avLst/>
          </a:prstGeom>
        </p:spPr>
      </p:pic>
      <p:pic>
        <p:nvPicPr>
          <p:cNvPr id="39" name="Grafik 38">
            <a:extLst>
              <a:ext uri="{FF2B5EF4-FFF2-40B4-BE49-F238E27FC236}">
                <a16:creationId xmlns:a16="http://schemas.microsoft.com/office/drawing/2014/main" id="{3EDC72ED-C54E-4B91-B321-C36CEA101A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2" t="26739" r="3961" b="33043"/>
          <a:stretch/>
        </p:blipFill>
        <p:spPr>
          <a:xfrm>
            <a:off x="6033372" y="5836648"/>
            <a:ext cx="944270" cy="270000"/>
          </a:xfrm>
          <a:prstGeom prst="rect">
            <a:avLst/>
          </a:prstGeom>
        </p:spPr>
      </p:pic>
      <p:pic>
        <p:nvPicPr>
          <p:cNvPr id="40" name="Grafik 39" descr="Ein Bild, das Essen enthält.&#10;&#10;Automatisch generierte Beschreibung">
            <a:extLst>
              <a:ext uri="{FF2B5EF4-FFF2-40B4-BE49-F238E27FC236}">
                <a16:creationId xmlns:a16="http://schemas.microsoft.com/office/drawing/2014/main" id="{8AD286C5-E3EB-4625-97AA-62C88096DFB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363" y="5836648"/>
            <a:ext cx="1071607" cy="270000"/>
          </a:xfrm>
          <a:prstGeom prst="rect">
            <a:avLst/>
          </a:prstGeom>
        </p:spPr>
      </p:pic>
      <p:pic>
        <p:nvPicPr>
          <p:cNvPr id="41" name="Grafik 40">
            <a:extLst>
              <a:ext uri="{FF2B5EF4-FFF2-40B4-BE49-F238E27FC236}">
                <a16:creationId xmlns:a16="http://schemas.microsoft.com/office/drawing/2014/main" id="{62B165A2-7937-41A9-B326-6AC460C11679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9077913" y="5836648"/>
            <a:ext cx="1037571" cy="270000"/>
          </a:xfrm>
          <a:prstGeom prst="rect">
            <a:avLst/>
          </a:prstGeom>
        </p:spPr>
      </p:pic>
      <p:pic>
        <p:nvPicPr>
          <p:cNvPr id="42" name="Grafik 41">
            <a:extLst>
              <a:ext uri="{FF2B5EF4-FFF2-40B4-BE49-F238E27FC236}">
                <a16:creationId xmlns:a16="http://schemas.microsoft.com/office/drawing/2014/main" id="{44947454-7E0D-483C-939E-9D62F6051BBF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3103" y="5838659"/>
            <a:ext cx="951008" cy="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278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26.11.2021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Hochschulnetzwerk Digitalisierung der Lehre Baden-Württemberg (HND-BW)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FF8AE-A787-4EFC-9344-27168CF031A3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67C325F-512A-4835-B3D3-52C946AC20B7}"/>
              </a:ext>
            </a:extLst>
          </p:cNvPr>
          <p:cNvSpPr/>
          <p:nvPr userDrawn="1"/>
        </p:nvSpPr>
        <p:spPr>
          <a:xfrm>
            <a:off x="1647038" y="2290281"/>
            <a:ext cx="6096000" cy="209288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de-DE" sz="1000" b="0" i="0" u="none" strike="noStrike" baseline="0" dirty="0">
              <a:latin typeface="Times New Roman" panose="02020603050405020304" pitchFamily="18" charset="0"/>
            </a:endParaRPr>
          </a:p>
          <a:p>
            <a:endParaRPr lang="de-DE" sz="1000" b="0" i="0" u="none" strike="noStrike" baseline="0" dirty="0">
              <a:latin typeface="Times New Roman" panose="02020603050405020304" pitchFamily="18" charset="0"/>
            </a:endParaRPr>
          </a:p>
          <a:p>
            <a:endParaRPr lang="de-DE" sz="1000" b="0" i="0" u="none" strike="noStrike" baseline="0" dirty="0">
              <a:latin typeface="Times New Roman" panose="02020603050405020304" pitchFamily="18" charset="0"/>
            </a:endParaRPr>
          </a:p>
          <a:p>
            <a:endParaRPr lang="de-DE" sz="1000" b="0" i="0" u="none" strike="noStrike" baseline="0" dirty="0">
              <a:latin typeface="Times New Roman" panose="02020603050405020304" pitchFamily="18" charset="0"/>
            </a:endParaRPr>
          </a:p>
          <a:p>
            <a:endParaRPr lang="de-DE" sz="1000" b="0" i="0" u="none" strike="noStrike" baseline="0" dirty="0">
              <a:latin typeface="Times New Roman" panose="02020603050405020304" pitchFamily="18" charset="0"/>
            </a:endParaRPr>
          </a:p>
          <a:p>
            <a:endParaRPr lang="de-DE" sz="1000" b="0" i="0" u="none" strike="noStrike" baseline="0" dirty="0">
              <a:latin typeface="Times New Roman" panose="02020603050405020304" pitchFamily="18" charset="0"/>
            </a:endParaRPr>
          </a:p>
          <a:p>
            <a:endParaRPr lang="de-DE" sz="1000" b="0" i="0" u="none" strike="noStrike" baseline="0" dirty="0">
              <a:latin typeface="Times New Roman" panose="02020603050405020304" pitchFamily="18" charset="0"/>
            </a:endParaRPr>
          </a:p>
          <a:p>
            <a:endParaRPr lang="de-DE" sz="1000" b="0" i="0" u="none" strike="noStrike" baseline="0" dirty="0">
              <a:latin typeface="Times New Roman" panose="02020603050405020304" pitchFamily="18" charset="0"/>
            </a:endParaRPr>
          </a:p>
          <a:p>
            <a:endParaRPr lang="de-DE" sz="1000" b="0" i="0" u="none" strike="noStrike" baseline="0" dirty="0">
              <a:latin typeface="Times New Roman" panose="02020603050405020304" pitchFamily="18" charset="0"/>
            </a:endParaRPr>
          </a:p>
          <a:p>
            <a:endParaRPr lang="de-DE" sz="1000" b="0" i="0" u="none" strike="noStrike" baseline="0" dirty="0">
              <a:latin typeface="Times New Roman" panose="02020603050405020304" pitchFamily="18" charset="0"/>
            </a:endParaRPr>
          </a:p>
          <a:p>
            <a:endParaRPr lang="de-DE" sz="1000" b="0" i="0" u="none" strike="noStrike" baseline="0" dirty="0">
              <a:latin typeface="Times New Roman" panose="02020603050405020304" pitchFamily="18" charset="0"/>
            </a:endParaRPr>
          </a:p>
          <a:p>
            <a:endParaRPr lang="de-DE" sz="1000" b="0" i="0" u="none" strike="noStrike" baseline="0" dirty="0">
              <a:latin typeface="Times New Roman" panose="02020603050405020304" pitchFamily="18" charset="0"/>
            </a:endParaRPr>
          </a:p>
          <a:p>
            <a:endParaRPr lang="de-DE" sz="1000" b="0" i="0" u="none" strike="noStrike" baseline="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597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martin.drossos@uni-heidelberg.de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>
            <a:extLst>
              <a:ext uri="{FF2B5EF4-FFF2-40B4-BE49-F238E27FC236}">
                <a16:creationId xmlns:a16="http://schemas.microsoft.com/office/drawing/2014/main" id="{2B0636A3-0A54-4B06-8950-AC125AEF0A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Martin Drossos (PePP Uni Heidelberg)</a:t>
            </a:r>
            <a:endParaRPr lang="de-DE" dirty="0"/>
          </a:p>
          <a:p>
            <a:r>
              <a:rPr lang="de-DE" dirty="0"/>
              <a:t>HND-BW update</a:t>
            </a:r>
          </a:p>
          <a:p>
            <a:r>
              <a:rPr lang="de-DE" dirty="0" smtClean="0"/>
              <a:t>24.03.2023</a:t>
            </a:r>
            <a:endParaRPr lang="de-D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C3EB2495-B4FB-4C10-96E6-1129B69BB8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Rechtliche </a:t>
            </a:r>
            <a:r>
              <a:rPr lang="de-DE" dirty="0" smtClean="0"/>
              <a:t>Grundlagen ChatGPT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960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97A1FD-1FA9-4566-B7BD-70FFB9F22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9634" y="889719"/>
            <a:ext cx="3742989" cy="577081"/>
          </a:xfrm>
        </p:spPr>
        <p:txBody>
          <a:bodyPr/>
          <a:lstStyle/>
          <a:p>
            <a:r>
              <a:rPr lang="de-DE" dirty="0" smtClean="0"/>
              <a:t>Gliederung &amp; Ziele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9AEB45-98DF-41E7-BF76-D3B0E8B7E9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Die Normenhierarchie </a:t>
            </a:r>
            <a:r>
              <a:rPr lang="de-DE" dirty="0" smtClean="0"/>
              <a:t>&amp; Zusammenhänge</a:t>
            </a:r>
          </a:p>
          <a:p>
            <a:r>
              <a:rPr lang="de-DE" dirty="0" smtClean="0"/>
              <a:t>Betroffene Rechtsgüter mit Verfassungsrang</a:t>
            </a:r>
          </a:p>
          <a:p>
            <a:r>
              <a:rPr lang="de-DE" dirty="0" smtClean="0"/>
              <a:t>Relevantes Europarecht</a:t>
            </a:r>
          </a:p>
          <a:p>
            <a:r>
              <a:rPr lang="de-DE" dirty="0" smtClean="0"/>
              <a:t>Urheberrecht</a:t>
            </a:r>
          </a:p>
          <a:p>
            <a:r>
              <a:rPr lang="de-DE" dirty="0" smtClean="0"/>
              <a:t>Datenschutzrecht</a:t>
            </a:r>
          </a:p>
          <a:p>
            <a:r>
              <a:rPr lang="de-DE" dirty="0" smtClean="0"/>
              <a:t>Prüfungsrecht &amp; Regel der guten wissenschaftlichen Praxis </a:t>
            </a:r>
          </a:p>
          <a:p>
            <a:endParaRPr lang="de-DE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dirty="0" smtClean="0"/>
              <a:t>Klare Struktur und Zusammenhänge dieser </a:t>
            </a:r>
            <a:r>
              <a:rPr lang="de-DE" dirty="0" smtClean="0"/>
              <a:t>Rechtsgebiete </a:t>
            </a:r>
            <a:r>
              <a:rPr lang="de-DE" dirty="0" smtClean="0"/>
              <a:t>aufzeigen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 smtClean="0"/>
              <a:t>Bedeutung der Synergien zwischen Technik, Didaktik und Recht hervorheben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6787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9634" y="889719"/>
            <a:ext cx="7328586" cy="577081"/>
          </a:xfrm>
          <a:noFill/>
        </p:spPr>
        <p:txBody>
          <a:bodyPr/>
          <a:lstStyle/>
          <a:p>
            <a:r>
              <a:rPr lang="de-DE" dirty="0" smtClean="0">
                <a:solidFill>
                  <a:schemeClr val="tx1"/>
                </a:solidFill>
              </a:rPr>
              <a:t>Normenhierarchie </a:t>
            </a:r>
            <a:r>
              <a:rPr lang="de-DE" dirty="0">
                <a:solidFill>
                  <a:schemeClr val="tx1"/>
                </a:solidFill>
              </a:rPr>
              <a:t>&amp; Zusammenhänge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9179045"/>
              </p:ext>
            </p:extLst>
          </p:nvPr>
        </p:nvGraphicFramePr>
        <p:xfrm>
          <a:off x="560797" y="2380430"/>
          <a:ext cx="10515600" cy="3417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47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9634" y="889719"/>
            <a:ext cx="6333891" cy="577081"/>
          </a:xfrm>
        </p:spPr>
        <p:txBody>
          <a:bodyPr/>
          <a:lstStyle/>
          <a:p>
            <a:r>
              <a:rPr lang="de-DE" dirty="0" smtClean="0"/>
              <a:t>Rechtsgüter </a:t>
            </a:r>
            <a:r>
              <a:rPr lang="de-DE" dirty="0"/>
              <a:t>mit Verfassungsrang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de-DE" dirty="0" smtClean="0"/>
              <a:t>Abwehrfunktion vs</a:t>
            </a:r>
            <a:r>
              <a:rPr lang="de-DE" dirty="0"/>
              <a:t>. </a:t>
            </a:r>
            <a:r>
              <a:rPr lang="de-DE" dirty="0" smtClean="0"/>
              <a:t>Schutzfunktion der Grundrechte</a:t>
            </a:r>
          </a:p>
          <a:p>
            <a:endParaRPr lang="de-DE" dirty="0" smtClean="0"/>
          </a:p>
          <a:p>
            <a:r>
              <a:rPr lang="de-DE" dirty="0" smtClean="0"/>
              <a:t>Berufsfreiheit Art. 12 Abs. 1 GG</a:t>
            </a:r>
          </a:p>
          <a:p>
            <a:r>
              <a:rPr lang="de-DE" dirty="0" smtClean="0"/>
              <a:t>Wissenschaftsfreiheit Art. 5 Abs. 3 GG</a:t>
            </a:r>
          </a:p>
          <a:p>
            <a:r>
              <a:rPr lang="de-DE" dirty="0" smtClean="0"/>
              <a:t>Allgemeines Persönlichkeitsrecht (APR) Art. 2 Abs. 1 GG </a:t>
            </a:r>
            <a:r>
              <a:rPr lang="de-DE" dirty="0" err="1" smtClean="0"/>
              <a:t>iVm</a:t>
            </a:r>
            <a:r>
              <a:rPr lang="de-DE" dirty="0" smtClean="0"/>
              <a:t> Art. 1 Abs. 1 GG</a:t>
            </a:r>
          </a:p>
          <a:p>
            <a:r>
              <a:rPr lang="de-DE" dirty="0" smtClean="0"/>
              <a:t>Kunstfreiheit Art. 5 Abs. 1 GG</a:t>
            </a:r>
          </a:p>
          <a:p>
            <a:r>
              <a:rPr lang="de-DE" dirty="0" smtClean="0"/>
              <a:t>Eigentumsfreiheit Art. 14 Abs. 1 GG</a:t>
            </a:r>
          </a:p>
          <a:p>
            <a:r>
              <a:rPr lang="de-DE" dirty="0" smtClean="0"/>
              <a:t>Allgemeiner Gleichheitssatz Art. 3 Abs. 1 GG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81078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9634" y="889719"/>
            <a:ext cx="4671448" cy="577081"/>
          </a:xfrm>
        </p:spPr>
        <p:txBody>
          <a:bodyPr/>
          <a:lstStyle/>
          <a:p>
            <a:r>
              <a:rPr lang="de-DE" dirty="0"/>
              <a:t>Relevantes Europarecht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DSGVO</a:t>
            </a:r>
          </a:p>
          <a:p>
            <a:r>
              <a:rPr lang="de-DE" dirty="0"/>
              <a:t>EU-Verordnung zu Künstlicher </a:t>
            </a:r>
            <a:r>
              <a:rPr lang="de-DE" dirty="0" smtClean="0"/>
              <a:t>Intelligenz</a:t>
            </a:r>
          </a:p>
          <a:p>
            <a:pPr lvl="1"/>
            <a:r>
              <a:rPr lang="de-DE" dirty="0" smtClean="0"/>
              <a:t>Sorgfaltsmaßstäbe nach Risikoklassen </a:t>
            </a:r>
          </a:p>
          <a:p>
            <a:r>
              <a:rPr lang="de-DE" dirty="0" smtClean="0"/>
              <a:t>EU- Richtlinie über außervertragliche zivilrechtliche KI- Haftung</a:t>
            </a:r>
          </a:p>
          <a:p>
            <a:r>
              <a:rPr lang="de-DE" dirty="0" smtClean="0"/>
              <a:t>Debatten zur Anpassung des Urheberrechts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2863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9634" y="889719"/>
            <a:ext cx="2929818" cy="577081"/>
          </a:xfrm>
        </p:spPr>
        <p:txBody>
          <a:bodyPr/>
          <a:lstStyle/>
          <a:p>
            <a:r>
              <a:rPr lang="de-DE" dirty="0" smtClean="0"/>
              <a:t>Urheberrecht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Schutz für d. </a:t>
            </a:r>
            <a:r>
              <a:rPr lang="de-DE" dirty="0" smtClean="0"/>
              <a:t>Schöpfer*in </a:t>
            </a:r>
            <a:r>
              <a:rPr lang="de-DE" dirty="0"/>
              <a:t>eines Werkes. </a:t>
            </a:r>
            <a:endParaRPr lang="de-DE" dirty="0" smtClean="0"/>
          </a:p>
          <a:p>
            <a:r>
              <a:rPr lang="de-DE" dirty="0" smtClean="0"/>
              <a:t>Werke sind </a:t>
            </a:r>
            <a:r>
              <a:rPr lang="de-DE" dirty="0"/>
              <a:t>„nur persönliche geistige Schöpfungen“ (§ 2 Abs. 2 UrhG). </a:t>
            </a:r>
            <a:endParaRPr lang="de-DE" dirty="0" smtClean="0"/>
          </a:p>
          <a:p>
            <a:r>
              <a:rPr lang="de-DE" dirty="0" smtClean="0"/>
              <a:t>Schutz der Persönlichkeitsrechte d. Schöpfer*in</a:t>
            </a:r>
          </a:p>
          <a:p>
            <a:r>
              <a:rPr lang="de-DE" dirty="0" smtClean="0"/>
              <a:t>Recht der Nutzung und der wirtschaftlichen Verwertung von Werken</a:t>
            </a:r>
          </a:p>
          <a:p>
            <a:r>
              <a:rPr lang="de-DE" dirty="0" smtClean="0"/>
              <a:t>Notwendiges Bewusstsein bei Studierenden und Lehrenden schaffen</a:t>
            </a:r>
            <a:endParaRPr lang="de-DE" dirty="0"/>
          </a:p>
          <a:p>
            <a:pPr lvl="1"/>
            <a:r>
              <a:rPr lang="de-DE" dirty="0" smtClean="0"/>
              <a:t>Vertragliche/ gesetzliche Nutzungserlaubnis erforderlich</a:t>
            </a:r>
          </a:p>
          <a:p>
            <a:pPr lvl="1"/>
            <a:r>
              <a:rPr lang="de-DE" dirty="0" smtClean="0"/>
              <a:t>Urheberrechtliche Unsicherheit bei Werken mit „KI- Beteiligung“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91516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9634" y="889719"/>
            <a:ext cx="3565248" cy="577081"/>
          </a:xfrm>
        </p:spPr>
        <p:txBody>
          <a:bodyPr/>
          <a:lstStyle/>
          <a:p>
            <a:r>
              <a:rPr lang="de-DE" dirty="0" smtClean="0"/>
              <a:t>Datenschutzrecht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DSGOV- Regelungen zur Erhebung, Speicherung und Verwendung </a:t>
            </a:r>
            <a:r>
              <a:rPr lang="de-DE" dirty="0" err="1" smtClean="0"/>
              <a:t>personenbez</a:t>
            </a:r>
            <a:r>
              <a:rPr lang="de-DE" dirty="0" smtClean="0"/>
              <a:t>. Daten</a:t>
            </a:r>
          </a:p>
          <a:p>
            <a:r>
              <a:rPr lang="de-DE" dirty="0" smtClean="0"/>
              <a:t>Folgende Pflichten treffen die Verantwortliche für die </a:t>
            </a:r>
            <a:r>
              <a:rPr lang="de-DE" dirty="0" smtClean="0"/>
              <a:t>Datenverarbeitung:</a:t>
            </a:r>
            <a:endParaRPr lang="de-DE" dirty="0"/>
          </a:p>
          <a:p>
            <a:pPr lvl="1"/>
            <a:r>
              <a:rPr lang="de-DE" dirty="0" smtClean="0"/>
              <a:t>Pflicht zur transparenten Darlegung des Nutzungszwecks </a:t>
            </a:r>
          </a:p>
          <a:p>
            <a:pPr lvl="1"/>
            <a:r>
              <a:rPr lang="de-DE" dirty="0" smtClean="0"/>
              <a:t>Pflicht zur Überprüfung und Aktualisierung sowie nur verhältnismäßige Speicherung</a:t>
            </a:r>
          </a:p>
          <a:p>
            <a:r>
              <a:rPr lang="de-DE" dirty="0" smtClean="0"/>
              <a:t>Recht der </a:t>
            </a:r>
            <a:r>
              <a:rPr lang="de-DE" dirty="0" err="1" smtClean="0"/>
              <a:t>betrof</a:t>
            </a:r>
            <a:r>
              <a:rPr lang="de-DE" dirty="0" smtClean="0"/>
              <a:t>. Person auf nicht automatisierten Entscheidungen mit erheblichen rechtlichen Folgen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87609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9634" y="889719"/>
            <a:ext cx="11088718" cy="577081"/>
          </a:xfrm>
        </p:spPr>
        <p:txBody>
          <a:bodyPr/>
          <a:lstStyle/>
          <a:p>
            <a:r>
              <a:rPr lang="de-DE" dirty="0"/>
              <a:t>Prüfungsrecht &amp; Regel der guten wissenschaftlichen Praxis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Differenzierte Betrachtung </a:t>
            </a:r>
            <a:r>
              <a:rPr lang="de-DE" dirty="0" smtClean="0"/>
              <a:t>der </a:t>
            </a:r>
            <a:r>
              <a:rPr lang="de-DE" dirty="0" smtClean="0"/>
              <a:t>Prüfungsszenarien erforderlich</a:t>
            </a:r>
          </a:p>
          <a:p>
            <a:r>
              <a:rPr lang="de-DE" dirty="0" smtClean="0"/>
              <a:t>Trügerische Sicherheit des Status quo</a:t>
            </a:r>
          </a:p>
          <a:p>
            <a:r>
              <a:rPr lang="de-DE" dirty="0" smtClean="0"/>
              <a:t>Umgang mit KI- Tools als neue Kompetenz?</a:t>
            </a:r>
          </a:p>
          <a:p>
            <a:r>
              <a:rPr lang="de-DE" dirty="0" smtClean="0"/>
              <a:t>Didaktische Vorgabe zeitgemäßer Prüfungskonzepte soll ins Recht übersetzt werden</a:t>
            </a:r>
          </a:p>
          <a:p>
            <a:pPr lvl="1"/>
            <a:r>
              <a:rPr lang="de-DE" dirty="0" smtClean="0"/>
              <a:t>Synergien Technik, Didaktik, Recht sinnvoll und erforderlich</a:t>
            </a:r>
          </a:p>
          <a:p>
            <a:pPr lvl="1"/>
            <a:r>
              <a:rPr lang="de-DE" dirty="0"/>
              <a:t>Kennzeichnungspflicht</a:t>
            </a:r>
          </a:p>
          <a:p>
            <a:pPr lvl="1"/>
            <a:r>
              <a:rPr lang="de-DE" dirty="0" smtClean="0"/>
              <a:t>Lehre und Prüfungen sollen der Anforderungen der Berufswelt entsprechen</a:t>
            </a:r>
          </a:p>
          <a:p>
            <a:pPr lvl="1"/>
            <a:r>
              <a:rPr lang="de-DE" dirty="0" smtClean="0"/>
              <a:t>Anpassung der Studien- und Prüfungsordnungen</a:t>
            </a:r>
          </a:p>
          <a:p>
            <a:pPr lvl="1"/>
            <a:r>
              <a:rPr lang="de-DE" dirty="0" smtClean="0"/>
              <a:t>Förderung der innovativen Prüfungsformen seitens der Hochschulpolitik </a:t>
            </a:r>
          </a:p>
        </p:txBody>
      </p:sp>
    </p:spTree>
    <p:extLst>
      <p:ext uri="{BB962C8B-B14F-4D97-AF65-F5344CB8AC3E}">
        <p14:creationId xmlns:p14="http://schemas.microsoft.com/office/powerpoint/2010/main" val="3984557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EA8AFB-DDCD-4AB5-A5D6-96FB11C60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928" y="2130803"/>
            <a:ext cx="4521748" cy="2989003"/>
          </a:xfrm>
        </p:spPr>
        <p:txBody>
          <a:bodyPr>
            <a:noAutofit/>
          </a:bodyPr>
          <a:lstStyle/>
          <a:p>
            <a:pPr marL="0" indent="0"/>
            <a:r>
              <a:rPr lang="de-DE" sz="1600" b="1" dirty="0" smtClean="0">
                <a:solidFill>
                  <a:schemeClr val="bg1">
                    <a:lumMod val="50000"/>
                  </a:schemeClr>
                </a:solidFill>
              </a:rPr>
              <a:t>Martin Drossos (Magister </a:t>
            </a:r>
            <a:r>
              <a:rPr lang="de-DE" sz="1600" b="1" dirty="0" err="1" smtClean="0">
                <a:solidFill>
                  <a:schemeClr val="bg1">
                    <a:lumMod val="50000"/>
                  </a:schemeClr>
                </a:solidFill>
              </a:rPr>
              <a:t>iuris</a:t>
            </a:r>
            <a:r>
              <a:rPr lang="de-DE" sz="1600" b="1" dirty="0" smtClean="0">
                <a:solidFill>
                  <a:schemeClr val="bg1">
                    <a:lumMod val="50000"/>
                  </a:schemeClr>
                </a:solidFill>
              </a:rPr>
              <a:t>) </a:t>
            </a:r>
            <a:r>
              <a:rPr lang="de-DE" sz="160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de-DE" sz="16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de-DE" sz="1600" dirty="0" smtClean="0">
                <a:solidFill>
                  <a:schemeClr val="bg1">
                    <a:lumMod val="50000"/>
                  </a:schemeClr>
                </a:solidFill>
              </a:rPr>
              <a:t>Jurist 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mit Fokus auf digitalem Prüfungswesen</a:t>
            </a:r>
            <a:br>
              <a:rPr lang="de-DE" sz="16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de-DE" sz="16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de-DE" sz="1600" dirty="0" smtClean="0">
                <a:solidFill>
                  <a:schemeClr val="bg1">
                    <a:lumMod val="50000"/>
                  </a:schemeClr>
                </a:solidFill>
              </a:rPr>
              <a:t>Universität Heidelberg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de-DE" sz="16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Partnerschaft für innovative E-Prüfungen (PePP)</a:t>
            </a:r>
            <a:br>
              <a:rPr lang="de-DE" sz="16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de-DE" sz="1600" dirty="0" smtClean="0">
                <a:solidFill>
                  <a:schemeClr val="bg1">
                    <a:lumMod val="50000"/>
                  </a:schemeClr>
                </a:solidFill>
              </a:rPr>
              <a:t>Seminarstr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. 2 </a:t>
            </a:r>
            <a:r>
              <a:rPr lang="de-DE" sz="1600" dirty="0" smtClean="0">
                <a:solidFill>
                  <a:schemeClr val="bg1">
                    <a:lumMod val="50000"/>
                  </a:schemeClr>
                </a:solidFill>
              </a:rPr>
              <a:t>|Raum 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348 (</a:t>
            </a:r>
            <a:r>
              <a:rPr lang="de-DE" sz="1600" dirty="0" err="1">
                <a:solidFill>
                  <a:schemeClr val="bg1">
                    <a:lumMod val="50000"/>
                  </a:schemeClr>
                </a:solidFill>
              </a:rPr>
              <a:t>heiCO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)</a:t>
            </a:r>
            <a:r>
              <a:rPr lang="de-DE" sz="160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de-DE" sz="16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de-DE" sz="1600" dirty="0" smtClean="0">
                <a:solidFill>
                  <a:schemeClr val="bg1">
                    <a:lumMod val="50000"/>
                  </a:schemeClr>
                </a:solidFill>
              </a:rPr>
              <a:t>69117 Heidelberg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de-DE" sz="16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 </a:t>
            </a:r>
            <a:br>
              <a:rPr lang="de-DE" sz="16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de-DE" sz="1600" dirty="0" smtClean="0">
                <a:solidFill>
                  <a:schemeClr val="bg1">
                    <a:lumMod val="50000"/>
                  </a:schemeClr>
                </a:solidFill>
              </a:rPr>
              <a:t>E-Mail: </a:t>
            </a:r>
            <a:r>
              <a:rPr lang="de-DE" sz="1600" dirty="0">
                <a:latin typeface="Calibri" panose="020F0502020204030204" pitchFamily="34" charset="0"/>
                <a:hlinkClick r:id="rId2"/>
              </a:rPr>
              <a:t>martin.drossos@uni-heidelberg.de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de-DE" sz="16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de-DE" sz="1600" dirty="0" smtClean="0">
                <a:solidFill>
                  <a:schemeClr val="bg1">
                    <a:lumMod val="50000"/>
                  </a:schemeClr>
                </a:solidFill>
              </a:rPr>
              <a:t>Telefon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: +49 6221 54-12998</a:t>
            </a:r>
          </a:p>
        </p:txBody>
      </p:sp>
      <p:sp>
        <p:nvSpPr>
          <p:cNvPr id="4" name="Textfeld 2">
            <a:extLst>
              <a:ext uri="{FF2B5EF4-FFF2-40B4-BE49-F238E27FC236}">
                <a16:creationId xmlns:a16="http://schemas.microsoft.com/office/drawing/2014/main" id="{54E50D62-D683-41DE-A57F-95F072F6CB02}"/>
              </a:ext>
            </a:extLst>
          </p:cNvPr>
          <p:cNvSpPr txBox="1"/>
          <p:nvPr/>
        </p:nvSpPr>
        <p:spPr>
          <a:xfrm>
            <a:off x="7893332" y="426208"/>
            <a:ext cx="4409307" cy="707886"/>
          </a:xfrm>
          <a:prstGeom prst="rect">
            <a:avLst/>
          </a:prstGeom>
          <a:solidFill>
            <a:srgbClr val="E8DC1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4000" dirty="0">
                <a:solidFill>
                  <a:prstClr val="white"/>
                </a:solidFill>
                <a:ea typeface="+mj-ea"/>
                <a:cs typeface="+mj-cs"/>
              </a:rPr>
              <a:t>Kontakt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838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392</Words>
  <Application>Microsoft Office PowerPoint</Application>
  <PresentationFormat>Breitbild</PresentationFormat>
  <Paragraphs>60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Wingdings 3</vt:lpstr>
      <vt:lpstr>Office</vt:lpstr>
      <vt:lpstr>Rechtliche Grundlagen ChatGPT</vt:lpstr>
      <vt:lpstr>Gliederung &amp; Ziele</vt:lpstr>
      <vt:lpstr>Normenhierarchie &amp; Zusammenhänge</vt:lpstr>
      <vt:lpstr>Rechtsgüter mit Verfassungsrang</vt:lpstr>
      <vt:lpstr>Relevantes Europarecht</vt:lpstr>
      <vt:lpstr>Urheberrecht</vt:lpstr>
      <vt:lpstr>Datenschutzrecht</vt:lpstr>
      <vt:lpstr>Prüfungsrecht &amp; Regel der guten wissenschaftlichen Praxis </vt:lpstr>
      <vt:lpstr>Martin Drossos (Magister iuris)  Jurist mit Fokus auf digitalem Prüfungswesen  Universität Heidelberg Partnerschaft für innovative E-Prüfungen (PePP) Seminarstr. 2 |Raum 348 (heiCO) 69117 Heidelberg   E-Mail: martin.drossos@uni-heidelberg.de Telefon: +49 6221 54-12998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nw</dc:creator>
  <cp:lastModifiedBy>Drossos, Martin</cp:lastModifiedBy>
  <cp:revision>532</cp:revision>
  <cp:lastPrinted>2021-11-25T09:11:41Z</cp:lastPrinted>
  <dcterms:created xsi:type="dcterms:W3CDTF">2019-07-08T15:49:29Z</dcterms:created>
  <dcterms:modified xsi:type="dcterms:W3CDTF">2023-03-31T08:55:28Z</dcterms:modified>
</cp:coreProperties>
</file>