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1" r:id="rId3"/>
    <p:sldId id="281" r:id="rId4"/>
    <p:sldId id="260" r:id="rId5"/>
    <p:sldId id="268" r:id="rId6"/>
    <p:sldId id="266" r:id="rId7"/>
    <p:sldId id="267" r:id="rId8"/>
    <p:sldId id="263" r:id="rId9"/>
    <p:sldId id="265" r:id="rId10"/>
    <p:sldId id="264" r:id="rId11"/>
    <p:sldId id="285" r:id="rId12"/>
    <p:sldId id="287" r:id="rId13"/>
    <p:sldId id="288" r:id="rId14"/>
    <p:sldId id="286" r:id="rId15"/>
    <p:sldId id="257" r:id="rId16"/>
    <p:sldId id="262" r:id="rId17"/>
  </p:sldIdLst>
  <p:sldSz cx="12192000" cy="6858000"/>
  <p:notesSz cx="6769100" cy="9906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C1F"/>
    <a:srgbClr val="4B4B4B"/>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88876" autoAdjust="0"/>
  </p:normalViewPr>
  <p:slideViewPr>
    <p:cSldViewPr snapToGrid="0">
      <p:cViewPr varScale="1">
        <p:scale>
          <a:sx n="103" d="100"/>
          <a:sy n="103" d="100"/>
        </p:scale>
        <p:origin x="1056"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394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80C544F-EE4C-4494-942F-0A2153089491}"/>
              </a:ext>
            </a:extLst>
          </p:cNvPr>
          <p:cNvSpPr>
            <a:spLocks noGrp="1"/>
          </p:cNvSpPr>
          <p:nvPr>
            <p:ph type="hdr" sz="quarter"/>
          </p:nvPr>
        </p:nvSpPr>
        <p:spPr>
          <a:xfrm>
            <a:off x="0" y="0"/>
            <a:ext cx="2933700" cy="496888"/>
          </a:xfrm>
          <a:prstGeom prst="rect">
            <a:avLst/>
          </a:prstGeom>
        </p:spPr>
        <p:txBody>
          <a:bodyPr vert="horz" lIns="91440" tIns="45720" rIns="91440" bIns="45720" rtlCol="0"/>
          <a:lstStyle>
            <a:lvl1pPr algn="l">
              <a:defRPr sz="1200"/>
            </a:lvl1pPr>
          </a:lstStyle>
          <a:p>
            <a:r>
              <a:rPr lang="de-DE"/>
              <a:t>Follow-Up Think Tank Kooperationen</a:t>
            </a:r>
          </a:p>
        </p:txBody>
      </p:sp>
      <p:sp>
        <p:nvSpPr>
          <p:cNvPr id="3" name="Datumsplatzhalter 2">
            <a:extLst>
              <a:ext uri="{FF2B5EF4-FFF2-40B4-BE49-F238E27FC236}">
                <a16:creationId xmlns:a16="http://schemas.microsoft.com/office/drawing/2014/main" id="{1A111CD7-CFE7-4686-8766-8F84B9F511AB}"/>
              </a:ext>
            </a:extLst>
          </p:cNvPr>
          <p:cNvSpPr>
            <a:spLocks noGrp="1"/>
          </p:cNvSpPr>
          <p:nvPr>
            <p:ph type="dt" sz="quarter" idx="1"/>
          </p:nvPr>
        </p:nvSpPr>
        <p:spPr>
          <a:xfrm>
            <a:off x="3833813" y="0"/>
            <a:ext cx="2933700" cy="496888"/>
          </a:xfrm>
          <a:prstGeom prst="rect">
            <a:avLst/>
          </a:prstGeom>
        </p:spPr>
        <p:txBody>
          <a:bodyPr vert="horz" lIns="91440" tIns="45720" rIns="91440" bIns="45720" rtlCol="0"/>
          <a:lstStyle>
            <a:lvl1pPr algn="r">
              <a:defRPr sz="1200"/>
            </a:lvl1pPr>
          </a:lstStyle>
          <a:p>
            <a:r>
              <a:rPr lang="de-DE"/>
              <a:t>26.11.2021</a:t>
            </a:r>
          </a:p>
        </p:txBody>
      </p:sp>
      <p:sp>
        <p:nvSpPr>
          <p:cNvPr id="4" name="Fußzeilenplatzhalter 3">
            <a:extLst>
              <a:ext uri="{FF2B5EF4-FFF2-40B4-BE49-F238E27FC236}">
                <a16:creationId xmlns:a16="http://schemas.microsoft.com/office/drawing/2014/main" id="{E10DC9A1-775F-4B32-AC06-C5CF02C8A3B4}"/>
              </a:ext>
            </a:extLst>
          </p:cNvPr>
          <p:cNvSpPr>
            <a:spLocks noGrp="1"/>
          </p:cNvSpPr>
          <p:nvPr>
            <p:ph type="ftr" sz="quarter" idx="2"/>
          </p:nvPr>
        </p:nvSpPr>
        <p:spPr>
          <a:xfrm>
            <a:off x="0" y="9409113"/>
            <a:ext cx="29337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334FFD0-6F87-4CB3-9672-FB66BA3DBFD7}"/>
              </a:ext>
            </a:extLst>
          </p:cNvPr>
          <p:cNvSpPr>
            <a:spLocks noGrp="1"/>
          </p:cNvSpPr>
          <p:nvPr>
            <p:ph type="sldNum" sz="quarter" idx="3"/>
          </p:nvPr>
        </p:nvSpPr>
        <p:spPr>
          <a:xfrm>
            <a:off x="3833813" y="9409113"/>
            <a:ext cx="2933700" cy="496887"/>
          </a:xfrm>
          <a:prstGeom prst="rect">
            <a:avLst/>
          </a:prstGeom>
        </p:spPr>
        <p:txBody>
          <a:bodyPr vert="horz" lIns="91440" tIns="45720" rIns="91440" bIns="45720" rtlCol="0" anchor="b"/>
          <a:lstStyle>
            <a:lvl1pPr algn="r">
              <a:defRPr sz="1200"/>
            </a:lvl1pPr>
          </a:lstStyle>
          <a:p>
            <a:fld id="{4CA9AEF4-3681-4F02-981D-2433FEECCB6F}" type="slidenum">
              <a:rPr lang="de-DE" smtClean="0"/>
              <a:t>‹Nr.›</a:t>
            </a:fld>
            <a:endParaRPr lang="de-DE"/>
          </a:p>
        </p:txBody>
      </p:sp>
    </p:spTree>
    <p:extLst>
      <p:ext uri="{BB962C8B-B14F-4D97-AF65-F5344CB8AC3E}">
        <p14:creationId xmlns:p14="http://schemas.microsoft.com/office/powerpoint/2010/main" val="162523480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3700" cy="496888"/>
          </a:xfrm>
          <a:prstGeom prst="rect">
            <a:avLst/>
          </a:prstGeom>
        </p:spPr>
        <p:txBody>
          <a:bodyPr vert="horz" lIns="91440" tIns="45720" rIns="91440" bIns="45720" rtlCol="0"/>
          <a:lstStyle>
            <a:lvl1pPr algn="l">
              <a:defRPr sz="1200"/>
            </a:lvl1pPr>
          </a:lstStyle>
          <a:p>
            <a:r>
              <a:rPr lang="de-DE"/>
              <a:t>Follow-Up Think Tank Kooperationen</a:t>
            </a:r>
          </a:p>
        </p:txBody>
      </p:sp>
      <p:sp>
        <p:nvSpPr>
          <p:cNvPr id="3" name="Datumsplatzhalter 2"/>
          <p:cNvSpPr>
            <a:spLocks noGrp="1"/>
          </p:cNvSpPr>
          <p:nvPr>
            <p:ph type="dt" idx="1"/>
          </p:nvPr>
        </p:nvSpPr>
        <p:spPr>
          <a:xfrm>
            <a:off x="3833813" y="0"/>
            <a:ext cx="2933700" cy="496888"/>
          </a:xfrm>
          <a:prstGeom prst="rect">
            <a:avLst/>
          </a:prstGeom>
        </p:spPr>
        <p:txBody>
          <a:bodyPr vert="horz" lIns="91440" tIns="45720" rIns="91440" bIns="45720" rtlCol="0"/>
          <a:lstStyle>
            <a:lvl1pPr algn="r">
              <a:defRPr sz="1200"/>
            </a:lvl1pPr>
          </a:lstStyle>
          <a:p>
            <a:r>
              <a:rPr lang="de-DE"/>
              <a:t>26.11.2021</a:t>
            </a:r>
          </a:p>
        </p:txBody>
      </p:sp>
      <p:sp>
        <p:nvSpPr>
          <p:cNvPr id="4" name="Folienbildplatzhalter 3"/>
          <p:cNvSpPr>
            <a:spLocks noGrp="1" noRot="1" noChangeAspect="1"/>
          </p:cNvSpPr>
          <p:nvPr>
            <p:ph type="sldImg" idx="2"/>
          </p:nvPr>
        </p:nvSpPr>
        <p:spPr>
          <a:xfrm>
            <a:off x="412750" y="1238250"/>
            <a:ext cx="5943600" cy="3343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6275" y="4767263"/>
            <a:ext cx="5416550" cy="39004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09113"/>
            <a:ext cx="29337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33813" y="9409113"/>
            <a:ext cx="2933700" cy="496887"/>
          </a:xfrm>
          <a:prstGeom prst="rect">
            <a:avLst/>
          </a:prstGeom>
        </p:spPr>
        <p:txBody>
          <a:bodyPr vert="horz" lIns="91440" tIns="45720" rIns="91440" bIns="45720" rtlCol="0" anchor="b"/>
          <a:lstStyle>
            <a:lvl1pPr algn="r">
              <a:defRPr sz="1200"/>
            </a:lvl1pPr>
          </a:lstStyle>
          <a:p>
            <a:fld id="{F1A669B3-C8B8-408C-8916-8676BAE40B41}" type="slidenum">
              <a:rPr lang="de-DE" smtClean="0"/>
              <a:t>‹Nr.›</a:t>
            </a:fld>
            <a:endParaRPr lang="de-DE"/>
          </a:p>
        </p:txBody>
      </p:sp>
    </p:spTree>
    <p:extLst>
      <p:ext uri="{BB962C8B-B14F-4D97-AF65-F5344CB8AC3E}">
        <p14:creationId xmlns:p14="http://schemas.microsoft.com/office/powerpoint/2010/main" val="366354774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8.jpe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2.svg"/><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image" Target="../media/image5.jpeg"/><Relationship Id="rId1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0" y="3843159"/>
            <a:ext cx="12192000" cy="1291556"/>
          </a:xfrm>
          <a:gradFill>
            <a:gsLst>
              <a:gs pos="0">
                <a:srgbClr val="646464">
                  <a:alpha val="0"/>
                </a:srgbClr>
              </a:gs>
              <a:gs pos="100000">
                <a:schemeClr val="bg1"/>
              </a:gs>
            </a:gsLst>
            <a:lin ang="0" scaled="0"/>
          </a:gradFill>
        </p:spPr>
        <p:txBody>
          <a:bodyPr anchor="ctr">
            <a:normAutofit/>
          </a:bodyPr>
          <a:lstStyle>
            <a:lvl1pPr marL="0" indent="0" algn="ctr">
              <a:buNone/>
              <a:defRPr sz="2000">
                <a:solidFill>
                  <a:srgbClr val="64646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Referent*in &amp; Co-Referent*in</a:t>
            </a:r>
          </a:p>
          <a:p>
            <a:r>
              <a:rPr lang="de-DE" dirty="0"/>
              <a:t>Veranstaltung</a:t>
            </a:r>
          </a:p>
          <a:p>
            <a:r>
              <a:rPr lang="de-DE" dirty="0"/>
              <a:t>Datum</a:t>
            </a:r>
          </a:p>
        </p:txBody>
      </p:sp>
      <p:pic>
        <p:nvPicPr>
          <p:cNvPr id="10" name="Grafik 9">
            <a:extLst>
              <a:ext uri="{FF2B5EF4-FFF2-40B4-BE49-F238E27FC236}">
                <a16:creationId xmlns:a16="http://schemas.microsoft.com/office/drawing/2014/main" id="{280263F7-F4DF-4416-8BFF-FC80FC8BD4FA}"/>
              </a:ext>
            </a:extLst>
          </p:cNvPr>
          <p:cNvPicPr>
            <a:picLocks noChangeAspect="1"/>
          </p:cNvPicPr>
          <p:nvPr userDrawn="1"/>
        </p:nvPicPr>
        <p:blipFill>
          <a:blip r:embed="rId2" cstate="print">
            <a:alphaModFix amt="2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p:blipFill>
        <p:spPr>
          <a:xfrm>
            <a:off x="7571873" y="-31860"/>
            <a:ext cx="4620127" cy="6889860"/>
          </a:xfrm>
          <a:prstGeom prst="rect">
            <a:avLst/>
          </a:prstGeom>
        </p:spPr>
      </p:pic>
      <p:sp>
        <p:nvSpPr>
          <p:cNvPr id="2" name="Titel 1"/>
          <p:cNvSpPr>
            <a:spLocks noGrp="1"/>
          </p:cNvSpPr>
          <p:nvPr>
            <p:ph type="ctrTitle" hasCustomPrompt="1"/>
          </p:nvPr>
        </p:nvSpPr>
        <p:spPr>
          <a:xfrm>
            <a:off x="0" y="2417282"/>
            <a:ext cx="12192000" cy="1425877"/>
          </a:xfrm>
          <a:gradFill>
            <a:gsLst>
              <a:gs pos="0">
                <a:srgbClr val="646464">
                  <a:alpha val="0"/>
                </a:srgbClr>
              </a:gs>
              <a:gs pos="100000">
                <a:schemeClr val="bg1"/>
              </a:gs>
            </a:gsLst>
            <a:lin ang="0" scaled="0"/>
          </a:gradFill>
        </p:spPr>
        <p:txBody>
          <a:bodyPr anchor="ctr">
            <a:normAutofit/>
          </a:bodyPr>
          <a:lstStyle>
            <a:lvl1pPr algn="ctr">
              <a:defRPr sz="4000">
                <a:solidFill>
                  <a:schemeClr val="bg1"/>
                </a:solidFill>
                <a:highlight>
                  <a:srgbClr val="E8DC1F"/>
                </a:highlight>
              </a:defRPr>
            </a:lvl1pPr>
          </a:lstStyle>
          <a:p>
            <a:r>
              <a:rPr lang="de-DE" dirty="0"/>
              <a:t>Vortragstitel.</a:t>
            </a:r>
            <a:br>
              <a:rPr lang="de-DE" dirty="0"/>
            </a:br>
            <a:r>
              <a:rPr lang="de-DE" dirty="0"/>
              <a:t>Gegebenenfalls Untertitel</a:t>
            </a:r>
          </a:p>
        </p:txBody>
      </p:sp>
      <p:pic>
        <p:nvPicPr>
          <p:cNvPr id="5" name="Grafik 4">
            <a:extLst>
              <a:ext uri="{FF2B5EF4-FFF2-40B4-BE49-F238E27FC236}">
                <a16:creationId xmlns:a16="http://schemas.microsoft.com/office/drawing/2014/main" id="{4481DDB9-49D7-4A77-9475-E9BABD854A8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53681" y="301813"/>
            <a:ext cx="2929466" cy="1647825"/>
          </a:xfrm>
          <a:prstGeom prst="rect">
            <a:avLst/>
          </a:prstGeom>
        </p:spPr>
      </p:pic>
      <p:pic>
        <p:nvPicPr>
          <p:cNvPr id="1026" name="Picture 2">
            <a:extLst>
              <a:ext uri="{FF2B5EF4-FFF2-40B4-BE49-F238E27FC236}">
                <a16:creationId xmlns:a16="http://schemas.microsoft.com/office/drawing/2014/main" id="{2DE791B8-A26B-4B56-B6AE-21C75D24A39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695065" y="6414579"/>
            <a:ext cx="801870" cy="316636"/>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0BAB5880-5757-430D-A736-2ECB4FE46766}"/>
              </a:ext>
            </a:extLst>
          </p:cNvPr>
          <p:cNvSpPr txBox="1"/>
          <p:nvPr userDrawn="1"/>
        </p:nvSpPr>
        <p:spPr>
          <a:xfrm>
            <a:off x="3099817" y="5547640"/>
            <a:ext cx="5992366" cy="264688"/>
          </a:xfrm>
          <a:prstGeom prst="rect">
            <a:avLst/>
          </a:prstGeom>
          <a:noFill/>
        </p:spPr>
        <p:txBody>
          <a:bodyPr wrap="square">
            <a:spAutoFit/>
          </a:bodyPr>
          <a:lstStyle/>
          <a:p>
            <a:pPr algn="l">
              <a:lnSpc>
                <a:spcPct val="120000"/>
              </a:lnSpc>
              <a:spcAft>
                <a:spcPts val="300"/>
              </a:spcAft>
            </a:pPr>
            <a:r>
              <a:rPr lang="de-DE" sz="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»Partnerschaft für innovative E-Prüfungen. Projektverbund der baden-württembergischen Universitäten (PePP)«</a:t>
            </a:r>
            <a:endParaRPr lang="de-D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feld 22">
            <a:extLst>
              <a:ext uri="{FF2B5EF4-FFF2-40B4-BE49-F238E27FC236}">
                <a16:creationId xmlns:a16="http://schemas.microsoft.com/office/drawing/2014/main" id="{0FBE3273-360B-4579-83A8-273F178B97C7}"/>
              </a:ext>
            </a:extLst>
          </p:cNvPr>
          <p:cNvSpPr txBox="1"/>
          <p:nvPr userDrawn="1"/>
        </p:nvSpPr>
        <p:spPr>
          <a:xfrm>
            <a:off x="4369785" y="6189195"/>
            <a:ext cx="3452430" cy="264688"/>
          </a:xfrm>
          <a:prstGeom prst="rect">
            <a:avLst/>
          </a:prstGeom>
          <a:noFill/>
        </p:spPr>
        <p:txBody>
          <a:bodyPr wrap="square">
            <a:spAutoFit/>
          </a:bodyPr>
          <a:lstStyle/>
          <a:p>
            <a:pPr algn="l">
              <a:lnSpc>
                <a:spcPct val="120000"/>
              </a:lnSpc>
            </a:pPr>
            <a:r>
              <a:rPr lang="de-DE" sz="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gefördert von der »Stiftung Innovation in der Hochschullehre«</a:t>
            </a:r>
            <a:endParaRPr lang="de-DE" sz="10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 name="Gruppieren 19">
            <a:extLst>
              <a:ext uri="{FF2B5EF4-FFF2-40B4-BE49-F238E27FC236}">
                <a16:creationId xmlns:a16="http://schemas.microsoft.com/office/drawing/2014/main" id="{B8D36B67-5B00-457C-9049-F2BBE80E639D}"/>
              </a:ext>
            </a:extLst>
          </p:cNvPr>
          <p:cNvGrpSpPr/>
          <p:nvPr userDrawn="1"/>
        </p:nvGrpSpPr>
        <p:grpSpPr>
          <a:xfrm>
            <a:off x="311872" y="5826125"/>
            <a:ext cx="11220166" cy="423174"/>
            <a:chOff x="423945" y="5766021"/>
            <a:chExt cx="11220166" cy="423174"/>
          </a:xfrm>
        </p:grpSpPr>
        <p:pic>
          <p:nvPicPr>
            <p:cNvPr id="22" name="Grafik 21">
              <a:extLst>
                <a:ext uri="{FF2B5EF4-FFF2-40B4-BE49-F238E27FC236}">
                  <a16:creationId xmlns:a16="http://schemas.microsoft.com/office/drawing/2014/main" id="{885D3479-BB21-4F90-97D8-5C1E02803A9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4811009" y="5836648"/>
              <a:ext cx="589092" cy="270000"/>
            </a:xfrm>
            <a:prstGeom prst="rect">
              <a:avLst/>
            </a:prstGeom>
          </p:spPr>
        </p:pic>
        <p:pic>
          <p:nvPicPr>
            <p:cNvPr id="24" name="Grafik 23" descr="Ein Bild, das Läufer enthält.&#10;&#10;Automatisch generierte Beschreibung">
              <a:extLst>
                <a:ext uri="{FF2B5EF4-FFF2-40B4-BE49-F238E27FC236}">
                  <a16:creationId xmlns:a16="http://schemas.microsoft.com/office/drawing/2014/main" id="{121EF1B0-A0FA-49E2-B123-16F24F310D8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64818" y="5836648"/>
              <a:ext cx="514766" cy="270000"/>
            </a:xfrm>
            <a:prstGeom prst="rect">
              <a:avLst/>
            </a:prstGeom>
          </p:spPr>
        </p:pic>
        <p:pic>
          <p:nvPicPr>
            <p:cNvPr id="25" name="Grafik 24" descr="Ein Bild, das Objekt, Uhr enthält.&#10;&#10;Automatisch generierte Beschreibung">
              <a:extLst>
                <a:ext uri="{FF2B5EF4-FFF2-40B4-BE49-F238E27FC236}">
                  <a16:creationId xmlns:a16="http://schemas.microsoft.com/office/drawing/2014/main" id="{689A5AFA-5C39-4C60-B100-8E1929E0F03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60758" y="5836648"/>
              <a:ext cx="1044206" cy="270000"/>
            </a:xfrm>
            <a:prstGeom prst="rect">
              <a:avLst/>
            </a:prstGeom>
          </p:spPr>
        </p:pic>
        <p:pic>
          <p:nvPicPr>
            <p:cNvPr id="26" name="Grafik 25">
              <a:extLst>
                <a:ext uri="{FF2B5EF4-FFF2-40B4-BE49-F238E27FC236}">
                  <a16:creationId xmlns:a16="http://schemas.microsoft.com/office/drawing/2014/main" id="{0944D175-F2FB-4EF0-A0FA-7482949445D1}"/>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t="14516" b="14516"/>
            <a:stretch/>
          </p:blipFill>
          <p:spPr>
            <a:xfrm>
              <a:off x="5583522" y="5766021"/>
              <a:ext cx="1086568" cy="423174"/>
            </a:xfrm>
            <a:prstGeom prst="rect">
              <a:avLst/>
            </a:prstGeom>
          </p:spPr>
        </p:pic>
        <p:pic>
          <p:nvPicPr>
            <p:cNvPr id="27" name="Grafik 26">
              <a:extLst>
                <a:ext uri="{FF2B5EF4-FFF2-40B4-BE49-F238E27FC236}">
                  <a16:creationId xmlns:a16="http://schemas.microsoft.com/office/drawing/2014/main" id="{FA2DA66B-1720-4433-B771-A72525747BD9}"/>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272" t="26739" r="3961" b="33043"/>
            <a:stretch/>
          </p:blipFill>
          <p:spPr>
            <a:xfrm>
              <a:off x="6756575" y="5836648"/>
              <a:ext cx="944270" cy="270000"/>
            </a:xfrm>
            <a:prstGeom prst="rect">
              <a:avLst/>
            </a:prstGeom>
          </p:spPr>
        </p:pic>
        <p:pic>
          <p:nvPicPr>
            <p:cNvPr id="28" name="Grafik 27" descr="Ein Bild, das Essen enthält.&#10;&#10;Automatisch generierte Beschreibung">
              <a:extLst>
                <a:ext uri="{FF2B5EF4-FFF2-40B4-BE49-F238E27FC236}">
                  <a16:creationId xmlns:a16="http://schemas.microsoft.com/office/drawing/2014/main" id="{26F55179-E040-4DD7-843C-0198803D253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9125" y="5836648"/>
              <a:ext cx="1071607" cy="270000"/>
            </a:xfrm>
            <a:prstGeom prst="rect">
              <a:avLst/>
            </a:prstGeom>
          </p:spPr>
        </p:pic>
        <p:pic>
          <p:nvPicPr>
            <p:cNvPr id="29" name="Grafik 28">
              <a:extLst>
                <a:ext uri="{FF2B5EF4-FFF2-40B4-BE49-F238E27FC236}">
                  <a16:creationId xmlns:a16="http://schemas.microsoft.com/office/drawing/2014/main" id="{96CB4CDC-5781-4C2E-984F-8203E5C1841E}"/>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335616" y="5836648"/>
              <a:ext cx="1037571" cy="270000"/>
            </a:xfrm>
            <a:prstGeom prst="rect">
              <a:avLst/>
            </a:prstGeom>
          </p:spPr>
        </p:pic>
        <p:pic>
          <p:nvPicPr>
            <p:cNvPr id="30" name="Grafik 29">
              <a:extLst>
                <a:ext uri="{FF2B5EF4-FFF2-40B4-BE49-F238E27FC236}">
                  <a16:creationId xmlns:a16="http://schemas.microsoft.com/office/drawing/2014/main" id="{FCCEF42B-5806-40E9-A801-6BCDBA786046}"/>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10693103" y="5838659"/>
              <a:ext cx="951008" cy="270000"/>
            </a:xfrm>
            <a:prstGeom prst="rect">
              <a:avLst/>
            </a:prstGeom>
          </p:spPr>
        </p:pic>
        <p:pic>
          <p:nvPicPr>
            <p:cNvPr id="31" name="Grafik 30">
              <a:extLst>
                <a:ext uri="{FF2B5EF4-FFF2-40B4-BE49-F238E27FC236}">
                  <a16:creationId xmlns:a16="http://schemas.microsoft.com/office/drawing/2014/main" id="{4D9FA08B-72F8-4920-86B3-4DCB53B5832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23945" y="5901022"/>
              <a:ext cx="1720734" cy="190459"/>
            </a:xfrm>
            <a:prstGeom prst="rect">
              <a:avLst/>
            </a:prstGeom>
          </p:spPr>
        </p:pic>
      </p:grpSp>
    </p:spTree>
    <p:extLst>
      <p:ext uri="{BB962C8B-B14F-4D97-AF65-F5344CB8AC3E}">
        <p14:creationId xmlns:p14="http://schemas.microsoft.com/office/powerpoint/2010/main" val="344492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42AA885-16FF-48F7-B083-A7E78B626BB8}"/>
              </a:ext>
            </a:extLst>
          </p:cNvPr>
          <p:cNvPicPr>
            <a:picLocks noChangeAspect="1"/>
          </p:cNvPicPr>
          <p:nvPr userDrawn="1"/>
        </p:nvPicPr>
        <p:blipFill>
          <a:blip r:embed="rId2" cstate="print">
            <a:alphaModFix amt="2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p:blipFill>
        <p:spPr>
          <a:xfrm>
            <a:off x="7571873" y="-31860"/>
            <a:ext cx="4620127" cy="6889860"/>
          </a:xfrm>
          <a:prstGeom prst="rect">
            <a:avLst/>
          </a:prstGeom>
        </p:spPr>
      </p:pic>
      <p:sp>
        <p:nvSpPr>
          <p:cNvPr id="2" name="Titel 1"/>
          <p:cNvSpPr>
            <a:spLocks noGrp="1"/>
          </p:cNvSpPr>
          <p:nvPr>
            <p:ph type="title" hasCustomPrompt="1"/>
          </p:nvPr>
        </p:nvSpPr>
        <p:spPr>
          <a:xfrm>
            <a:off x="0" y="2793443"/>
            <a:ext cx="12192000" cy="1387196"/>
          </a:xfrm>
          <a:gradFill>
            <a:gsLst>
              <a:gs pos="0">
                <a:srgbClr val="646464">
                  <a:alpha val="0"/>
                </a:srgbClr>
              </a:gs>
              <a:gs pos="100000">
                <a:schemeClr val="bg1"/>
              </a:gs>
            </a:gsLst>
            <a:lin ang="0" scaled="0"/>
          </a:gradFill>
        </p:spPr>
        <p:txBody>
          <a:bodyPr anchor="ctr">
            <a:normAutofit/>
          </a:bodyPr>
          <a:lstStyle>
            <a:lvl1pPr marL="0" indent="452438">
              <a:lnSpc>
                <a:spcPct val="100000"/>
              </a:lnSpc>
              <a:tabLst>
                <a:tab pos="452438" algn="l"/>
              </a:tabLst>
              <a:defRPr sz="2400">
                <a:solidFill>
                  <a:schemeClr val="bg1"/>
                </a:solidFill>
                <a:highlight>
                  <a:srgbClr val="E8DC1F"/>
                </a:highlight>
              </a:defRPr>
            </a:lvl1pPr>
          </a:lstStyle>
          <a:p>
            <a:r>
              <a:rPr lang="de-DE" dirty="0"/>
              <a:t>Titelmasterformat durch Klicken bearbeiten</a:t>
            </a:r>
          </a:p>
        </p:txBody>
      </p:sp>
      <p:sp>
        <p:nvSpPr>
          <p:cNvPr id="3" name="Textplatzhalter 2"/>
          <p:cNvSpPr>
            <a:spLocks noGrp="1"/>
          </p:cNvSpPr>
          <p:nvPr>
            <p:ph type="body" idx="1"/>
          </p:nvPr>
        </p:nvSpPr>
        <p:spPr>
          <a:xfrm>
            <a:off x="0" y="4177484"/>
            <a:ext cx="12192000" cy="635680"/>
          </a:xfrm>
          <a:gradFill>
            <a:gsLst>
              <a:gs pos="0">
                <a:srgbClr val="646464">
                  <a:alpha val="0"/>
                </a:srgbClr>
              </a:gs>
              <a:gs pos="100000">
                <a:schemeClr val="bg1"/>
              </a:gs>
            </a:gsLst>
            <a:lin ang="0" scaled="0"/>
          </a:gradFill>
        </p:spPr>
        <p:txBody>
          <a:bodyPr>
            <a:normAutofit/>
          </a:bodyPr>
          <a:lstStyle>
            <a:lvl1pPr marL="0" indent="452438">
              <a:buNone/>
              <a:defRPr sz="2000" i="0">
                <a:solidFill>
                  <a:srgbClr val="6464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pic>
        <p:nvPicPr>
          <p:cNvPr id="28" name="Picture 2">
            <a:extLst>
              <a:ext uri="{FF2B5EF4-FFF2-40B4-BE49-F238E27FC236}">
                <a16:creationId xmlns:a16="http://schemas.microsoft.com/office/drawing/2014/main" id="{DF5864E3-07A5-4976-943D-57A70EF184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95065" y="6414579"/>
            <a:ext cx="801870" cy="3166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feld 28">
            <a:extLst>
              <a:ext uri="{FF2B5EF4-FFF2-40B4-BE49-F238E27FC236}">
                <a16:creationId xmlns:a16="http://schemas.microsoft.com/office/drawing/2014/main" id="{208A0313-D896-446C-8826-B4D95B932174}"/>
              </a:ext>
            </a:extLst>
          </p:cNvPr>
          <p:cNvSpPr txBox="1"/>
          <p:nvPr userDrawn="1"/>
        </p:nvSpPr>
        <p:spPr>
          <a:xfrm>
            <a:off x="3099817" y="5547640"/>
            <a:ext cx="5992366" cy="264688"/>
          </a:xfrm>
          <a:prstGeom prst="rect">
            <a:avLst/>
          </a:prstGeom>
          <a:noFill/>
        </p:spPr>
        <p:txBody>
          <a:bodyPr wrap="square">
            <a:spAutoFit/>
          </a:bodyPr>
          <a:lstStyle/>
          <a:p>
            <a:pPr algn="l">
              <a:lnSpc>
                <a:spcPct val="120000"/>
              </a:lnSpc>
              <a:spcAft>
                <a:spcPts val="300"/>
              </a:spcAft>
            </a:pPr>
            <a:r>
              <a:rPr lang="de-DE" sz="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»Partnerschaft für innovative E-Prüfungen. Projektverbund der baden-württembergischen Universitäten (PePP)«</a:t>
            </a:r>
            <a:endParaRPr lang="de-D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feld 29">
            <a:extLst>
              <a:ext uri="{FF2B5EF4-FFF2-40B4-BE49-F238E27FC236}">
                <a16:creationId xmlns:a16="http://schemas.microsoft.com/office/drawing/2014/main" id="{B0337018-EB95-4C4D-83A0-69EB46029686}"/>
              </a:ext>
            </a:extLst>
          </p:cNvPr>
          <p:cNvSpPr txBox="1"/>
          <p:nvPr userDrawn="1"/>
        </p:nvSpPr>
        <p:spPr>
          <a:xfrm>
            <a:off x="4369785" y="6189195"/>
            <a:ext cx="3452430" cy="264688"/>
          </a:xfrm>
          <a:prstGeom prst="rect">
            <a:avLst/>
          </a:prstGeom>
          <a:noFill/>
        </p:spPr>
        <p:txBody>
          <a:bodyPr wrap="square">
            <a:spAutoFit/>
          </a:bodyPr>
          <a:lstStyle/>
          <a:p>
            <a:pPr algn="l">
              <a:lnSpc>
                <a:spcPct val="120000"/>
              </a:lnSpc>
            </a:pPr>
            <a:r>
              <a:rPr lang="de-DE" sz="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gefördert von der »Stiftung Innovation in der Hochschullehre«</a:t>
            </a:r>
            <a:endParaRPr lang="de-DE" sz="10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Grafik 30">
            <a:extLst>
              <a:ext uri="{FF2B5EF4-FFF2-40B4-BE49-F238E27FC236}">
                <a16:creationId xmlns:a16="http://schemas.microsoft.com/office/drawing/2014/main" id="{1467A2CB-C3D0-469D-94FB-8D00EB1E944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53681" y="301813"/>
            <a:ext cx="2929466" cy="1647825"/>
          </a:xfrm>
          <a:prstGeom prst="rect">
            <a:avLst/>
          </a:prstGeom>
        </p:spPr>
      </p:pic>
      <p:pic>
        <p:nvPicPr>
          <p:cNvPr id="18" name="Grafik 17">
            <a:extLst>
              <a:ext uri="{FF2B5EF4-FFF2-40B4-BE49-F238E27FC236}">
                <a16:creationId xmlns:a16="http://schemas.microsoft.com/office/drawing/2014/main" id="{B2F1FFB0-2076-4100-8B4B-8932F3C7EBE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3688790" y="5836648"/>
            <a:ext cx="589092" cy="270000"/>
          </a:xfrm>
          <a:prstGeom prst="rect">
            <a:avLst/>
          </a:prstGeom>
        </p:spPr>
      </p:pic>
      <p:pic>
        <p:nvPicPr>
          <p:cNvPr id="32" name="Grafik 31">
            <a:extLst>
              <a:ext uri="{FF2B5EF4-FFF2-40B4-BE49-F238E27FC236}">
                <a16:creationId xmlns:a16="http://schemas.microsoft.com/office/drawing/2014/main" id="{8DB6BD9D-913A-4941-BC9F-81CEDAD6686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5211" y="5836648"/>
            <a:ext cx="270000" cy="270000"/>
          </a:xfrm>
          <a:prstGeom prst="rect">
            <a:avLst/>
          </a:prstGeom>
        </p:spPr>
      </p:pic>
      <p:pic>
        <p:nvPicPr>
          <p:cNvPr id="33" name="Grafik 32" descr="Ein Bild, das Läufer enthält.&#10;&#10;Automatisch generierte Beschreibung">
            <a:extLst>
              <a:ext uri="{FF2B5EF4-FFF2-40B4-BE49-F238E27FC236}">
                <a16:creationId xmlns:a16="http://schemas.microsoft.com/office/drawing/2014/main" id="{27BAEC4D-D58E-44F4-8B0A-898D060588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3099" y="5836648"/>
            <a:ext cx="514766" cy="270000"/>
          </a:xfrm>
          <a:prstGeom prst="rect">
            <a:avLst/>
          </a:prstGeom>
        </p:spPr>
      </p:pic>
      <p:pic>
        <p:nvPicPr>
          <p:cNvPr id="34" name="Grafik 33" descr="Ein Bild, das Objekt, Uhr enthält.&#10;&#10;Automatisch generierte Beschreibung">
            <a:extLst>
              <a:ext uri="{FF2B5EF4-FFF2-40B4-BE49-F238E27FC236}">
                <a16:creationId xmlns:a16="http://schemas.microsoft.com/office/drawing/2014/main" id="{217CC949-092E-4505-8296-0FAB527719A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55419" y="5836648"/>
            <a:ext cx="1044206" cy="270000"/>
          </a:xfrm>
          <a:prstGeom prst="rect">
            <a:avLst/>
          </a:prstGeom>
        </p:spPr>
      </p:pic>
      <p:pic>
        <p:nvPicPr>
          <p:cNvPr id="35" name="Grafik 34">
            <a:extLst>
              <a:ext uri="{FF2B5EF4-FFF2-40B4-BE49-F238E27FC236}">
                <a16:creationId xmlns:a16="http://schemas.microsoft.com/office/drawing/2014/main" id="{2D2B77D0-C482-4C44-9120-B4984797E73D}"/>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t="14516" b="14516"/>
          <a:stretch/>
        </p:blipFill>
        <p:spPr>
          <a:xfrm>
            <a:off x="4558399" y="5791421"/>
            <a:ext cx="1086568" cy="423174"/>
          </a:xfrm>
          <a:prstGeom prst="rect">
            <a:avLst/>
          </a:prstGeom>
        </p:spPr>
      </p:pic>
      <p:pic>
        <p:nvPicPr>
          <p:cNvPr id="36" name="Grafik 35">
            <a:extLst>
              <a:ext uri="{FF2B5EF4-FFF2-40B4-BE49-F238E27FC236}">
                <a16:creationId xmlns:a16="http://schemas.microsoft.com/office/drawing/2014/main" id="{F15A4F51-7802-451D-BFE3-057DC15451F4}"/>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272" t="26739" r="3961" b="33043"/>
          <a:stretch/>
        </p:blipFill>
        <p:spPr>
          <a:xfrm>
            <a:off x="6033372" y="5836648"/>
            <a:ext cx="944270" cy="270000"/>
          </a:xfrm>
          <a:prstGeom prst="rect">
            <a:avLst/>
          </a:prstGeom>
        </p:spPr>
      </p:pic>
      <p:pic>
        <p:nvPicPr>
          <p:cNvPr id="37" name="Grafik 36" descr="Ein Bild, das Essen enthält.&#10;&#10;Automatisch generierte Beschreibung">
            <a:extLst>
              <a:ext uri="{FF2B5EF4-FFF2-40B4-BE49-F238E27FC236}">
                <a16:creationId xmlns:a16="http://schemas.microsoft.com/office/drawing/2014/main" id="{095F2694-3850-4658-A451-836CC1FCFF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00363" y="5836648"/>
            <a:ext cx="1071607" cy="270000"/>
          </a:xfrm>
          <a:prstGeom prst="rect">
            <a:avLst/>
          </a:prstGeom>
        </p:spPr>
      </p:pic>
      <p:pic>
        <p:nvPicPr>
          <p:cNvPr id="38" name="Grafik 37">
            <a:extLst>
              <a:ext uri="{FF2B5EF4-FFF2-40B4-BE49-F238E27FC236}">
                <a16:creationId xmlns:a16="http://schemas.microsoft.com/office/drawing/2014/main" id="{D4355FB9-0D64-46F1-96F8-F62E29287695}"/>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077913" y="5836648"/>
            <a:ext cx="1037571" cy="270000"/>
          </a:xfrm>
          <a:prstGeom prst="rect">
            <a:avLst/>
          </a:prstGeom>
        </p:spPr>
      </p:pic>
      <p:pic>
        <p:nvPicPr>
          <p:cNvPr id="39" name="Grafik 38">
            <a:extLst>
              <a:ext uri="{FF2B5EF4-FFF2-40B4-BE49-F238E27FC236}">
                <a16:creationId xmlns:a16="http://schemas.microsoft.com/office/drawing/2014/main" id="{1061D5F1-F7B5-4D38-8CE3-114B32754DFC}"/>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10693103" y="5838659"/>
            <a:ext cx="951008" cy="270000"/>
          </a:xfrm>
          <a:prstGeom prst="rect">
            <a:avLst/>
          </a:prstGeom>
        </p:spPr>
      </p:pic>
    </p:spTree>
    <p:extLst>
      <p:ext uri="{BB962C8B-B14F-4D97-AF65-F5344CB8AC3E}">
        <p14:creationId xmlns:p14="http://schemas.microsoft.com/office/powerpoint/2010/main" val="175438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420A259C-71F1-4AAE-B2F9-7B09E33CA122}"/>
              </a:ext>
            </a:extLst>
          </p:cNvPr>
          <p:cNvSpPr/>
          <p:nvPr userDrawn="1"/>
        </p:nvSpPr>
        <p:spPr>
          <a:xfrm>
            <a:off x="1" y="5958673"/>
            <a:ext cx="12192000" cy="995910"/>
          </a:xfrm>
          <a:prstGeom prst="rect">
            <a:avLst/>
          </a:prstGeom>
          <a:gradFill>
            <a:gsLst>
              <a:gs pos="0">
                <a:srgbClr val="646464">
                  <a:alpha val="0"/>
                </a:srgb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9634" y="889719"/>
            <a:ext cx="1155742" cy="577081"/>
          </a:xfrm>
          <a:solidFill>
            <a:srgbClr val="E8DC1F"/>
          </a:solidFill>
          <a:effectLst>
            <a:outerShdw blurRad="50800" dist="38100" dir="2700000" algn="tl" rotWithShape="0">
              <a:prstClr val="black">
                <a:alpha val="40000"/>
              </a:prstClr>
            </a:outerShdw>
          </a:effectLst>
        </p:spPr>
        <p:txBody>
          <a:bodyPr wrap="none" rIns="180000">
            <a:spAutoFit/>
          </a:bodyPr>
          <a:lstStyle>
            <a:lvl1pPr marL="0" indent="88900">
              <a:defRPr sz="3500">
                <a:solidFill>
                  <a:schemeClr val="bg1"/>
                </a:solidFill>
              </a:defRPr>
            </a:lvl1pPr>
          </a:lstStyle>
          <a:p>
            <a:r>
              <a:rPr lang="de-DE" dirty="0"/>
              <a:t>Titel</a:t>
            </a:r>
          </a:p>
        </p:txBody>
      </p:sp>
      <p:sp>
        <p:nvSpPr>
          <p:cNvPr id="3" name="Inhaltsplatzhalter 2"/>
          <p:cNvSpPr>
            <a:spLocks noGrp="1"/>
          </p:cNvSpPr>
          <p:nvPr>
            <p:ph idx="1"/>
          </p:nvPr>
        </p:nvSpPr>
        <p:spPr>
          <a:xfrm>
            <a:off x="838200" y="1825625"/>
            <a:ext cx="10515600" cy="3417494"/>
          </a:xfrm>
        </p:spPr>
        <p:txBody>
          <a:bodyPr>
            <a:normAutofit/>
          </a:bodyPr>
          <a:lstStyle>
            <a:lvl1pPr marL="228600" indent="-228600">
              <a:lnSpc>
                <a:spcPct val="114000"/>
              </a:lnSpc>
              <a:spcBef>
                <a:spcPts val="600"/>
              </a:spcBef>
              <a:spcAft>
                <a:spcPts val="0"/>
              </a:spcAft>
              <a:buClr>
                <a:srgbClr val="E8DC1F"/>
              </a:buClr>
              <a:buFont typeface="Wingdings 3" panose="05040102010807070707" pitchFamily="18" charset="2"/>
              <a:buChar char=""/>
              <a:defRPr sz="2000">
                <a:solidFill>
                  <a:srgbClr val="646464"/>
                </a:solidFill>
              </a:defRPr>
            </a:lvl1pPr>
            <a:lvl2pPr marL="685800" indent="-228600">
              <a:lnSpc>
                <a:spcPct val="114000"/>
              </a:lnSpc>
              <a:spcBef>
                <a:spcPts val="0"/>
              </a:spcBef>
              <a:spcAft>
                <a:spcPts val="0"/>
              </a:spcAft>
              <a:buClr>
                <a:srgbClr val="4B4B4B"/>
              </a:buClr>
              <a:buSzPct val="75000"/>
              <a:buFont typeface="Wingdings 3" panose="05040102010807070707" pitchFamily="18" charset="2"/>
              <a:buChar char=""/>
              <a:defRPr sz="2000">
                <a:solidFill>
                  <a:srgbClr val="646464"/>
                </a:solidFill>
              </a:defRPr>
            </a:lvl2pPr>
            <a:lvl3pPr>
              <a:lnSpc>
                <a:spcPct val="114000"/>
              </a:lnSpc>
              <a:spcBef>
                <a:spcPts val="0"/>
              </a:spcBef>
              <a:spcAft>
                <a:spcPts val="0"/>
              </a:spcAft>
              <a:defRPr sz="2000">
                <a:solidFill>
                  <a:srgbClr val="646464"/>
                </a:solidFill>
              </a:defRPr>
            </a:lvl3pPr>
            <a:lvl4pPr>
              <a:lnSpc>
                <a:spcPct val="114000"/>
              </a:lnSpc>
              <a:spcBef>
                <a:spcPts val="0"/>
              </a:spcBef>
              <a:spcAft>
                <a:spcPts val="0"/>
              </a:spcAft>
              <a:defRPr sz="2000">
                <a:solidFill>
                  <a:srgbClr val="646464"/>
                </a:solidFill>
              </a:defRPr>
            </a:lvl4pPr>
            <a:lvl5pPr>
              <a:lnSpc>
                <a:spcPct val="114000"/>
              </a:lnSpc>
              <a:spcBef>
                <a:spcPts val="0"/>
              </a:spcBef>
              <a:spcAft>
                <a:spcPts val="0"/>
              </a:spcAft>
              <a:defRPr sz="2000">
                <a:solidFill>
                  <a:srgbClr val="646464"/>
                </a:solidFill>
              </a:defRPr>
            </a:lvl5pPr>
          </a:lstStyle>
          <a:p>
            <a:pPr lvl="0"/>
            <a:endParaRPr lang="de-DE" dirty="0"/>
          </a:p>
        </p:txBody>
      </p:sp>
      <p:sp>
        <p:nvSpPr>
          <p:cNvPr id="4" name="Datumsplatzhalter 3"/>
          <p:cNvSpPr>
            <a:spLocks noGrp="1"/>
          </p:cNvSpPr>
          <p:nvPr>
            <p:ph type="dt" sz="half" idx="10"/>
          </p:nvPr>
        </p:nvSpPr>
        <p:spPr>
          <a:xfrm>
            <a:off x="838200" y="6245822"/>
            <a:ext cx="2743200" cy="365125"/>
          </a:xfrm>
        </p:spPr>
        <p:txBody>
          <a:bodyPr/>
          <a:lstStyle>
            <a:lvl1pPr>
              <a:defRPr b="1">
                <a:solidFill>
                  <a:srgbClr val="646464"/>
                </a:solidFill>
                <a:latin typeface="+mn-lt"/>
              </a:defRPr>
            </a:lvl1pPr>
          </a:lstStyle>
          <a:p>
            <a:r>
              <a:rPr lang="de-DE" dirty="0"/>
              <a:t>Datum</a:t>
            </a:r>
          </a:p>
        </p:txBody>
      </p:sp>
      <p:sp>
        <p:nvSpPr>
          <p:cNvPr id="5" name="Fußzeilenplatzhalter 4"/>
          <p:cNvSpPr>
            <a:spLocks noGrp="1"/>
          </p:cNvSpPr>
          <p:nvPr>
            <p:ph type="ftr" sz="quarter" idx="11"/>
          </p:nvPr>
        </p:nvSpPr>
        <p:spPr>
          <a:xfrm>
            <a:off x="4386000" y="6245822"/>
            <a:ext cx="3420000" cy="365125"/>
          </a:xfrm>
        </p:spPr>
        <p:txBody>
          <a:bodyPr/>
          <a:lstStyle>
            <a:lvl1pPr>
              <a:defRPr b="1">
                <a:solidFill>
                  <a:srgbClr val="646464"/>
                </a:solidFill>
                <a:latin typeface="+mn-lt"/>
              </a:defRPr>
            </a:lvl1pPr>
          </a:lstStyle>
          <a:p>
            <a:r>
              <a:rPr lang="de-DE" dirty="0" err="1"/>
              <a:t>PePP</a:t>
            </a:r>
            <a:endParaRPr lang="de-DE" dirty="0"/>
          </a:p>
        </p:txBody>
      </p:sp>
      <p:sp>
        <p:nvSpPr>
          <p:cNvPr id="6" name="Foliennummernplatzhalter 5"/>
          <p:cNvSpPr>
            <a:spLocks noGrp="1"/>
          </p:cNvSpPr>
          <p:nvPr>
            <p:ph type="sldNum" sz="quarter" idx="12"/>
          </p:nvPr>
        </p:nvSpPr>
        <p:spPr>
          <a:xfrm>
            <a:off x="8022823" y="6245822"/>
            <a:ext cx="2519513" cy="365125"/>
          </a:xfrm>
        </p:spPr>
        <p:txBody>
          <a:bodyPr/>
          <a:lstStyle>
            <a:lvl1pPr>
              <a:defRPr b="1">
                <a:solidFill>
                  <a:srgbClr val="646464"/>
                </a:solidFill>
                <a:latin typeface="+mn-lt"/>
              </a:defRPr>
            </a:lvl1pPr>
          </a:lstStyle>
          <a:p>
            <a:r>
              <a:rPr lang="de-DE" dirty="0"/>
              <a:t>Untertitel</a:t>
            </a:r>
          </a:p>
        </p:txBody>
      </p:sp>
      <p:pic>
        <p:nvPicPr>
          <p:cNvPr id="8" name="Grafik 7">
            <a:extLst>
              <a:ext uri="{FF2B5EF4-FFF2-40B4-BE49-F238E27FC236}">
                <a16:creationId xmlns:a16="http://schemas.microsoft.com/office/drawing/2014/main" id="{65AFDF2F-313E-4C78-8336-B696A073677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10542336" y="4534359"/>
            <a:ext cx="1622927" cy="2420224"/>
          </a:xfrm>
          <a:prstGeom prst="rect">
            <a:avLst/>
          </a:prstGeom>
        </p:spPr>
      </p:pic>
      <p:pic>
        <p:nvPicPr>
          <p:cNvPr id="11" name="Grafik 10">
            <a:extLst>
              <a:ext uri="{FF2B5EF4-FFF2-40B4-BE49-F238E27FC236}">
                <a16:creationId xmlns:a16="http://schemas.microsoft.com/office/drawing/2014/main" id="{631BC891-8E15-4DEB-B285-2B868A1643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6725" y="247053"/>
            <a:ext cx="1236133" cy="695325"/>
          </a:xfrm>
          <a:prstGeom prst="rect">
            <a:avLst/>
          </a:prstGeom>
        </p:spPr>
      </p:pic>
    </p:spTree>
    <p:extLst>
      <p:ext uri="{BB962C8B-B14F-4D97-AF65-F5344CB8AC3E}">
        <p14:creationId xmlns:p14="http://schemas.microsoft.com/office/powerpoint/2010/main" val="269743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dikativ">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C2EF9A7-5E28-47AC-B6EB-06FEED4BFCCA}"/>
              </a:ext>
            </a:extLst>
          </p:cNvPr>
          <p:cNvSpPr/>
          <p:nvPr userDrawn="1"/>
        </p:nvSpPr>
        <p:spPr>
          <a:xfrm>
            <a:off x="0" y="2032185"/>
            <a:ext cx="12192000" cy="3138588"/>
          </a:xfrm>
          <a:prstGeom prst="rect">
            <a:avLst/>
          </a:prstGeom>
          <a:gradFill>
            <a:gsLst>
              <a:gs pos="0">
                <a:srgbClr val="646464">
                  <a:alpha val="0"/>
                </a:srgbClr>
              </a:gs>
              <a:gs pos="100000">
                <a:schemeClr val="bg1"/>
              </a:gs>
            </a:gsLst>
            <a:lin ang="0" scaled="0"/>
          </a:gradFill>
        </p:spPr>
        <p:txBody>
          <a:bodyPr vert="horz" lIns="91440" tIns="45720" rIns="91440" bIns="45720" rtlCol="0" anchor="ctr">
            <a:normAutofit/>
          </a:bodyPr>
          <a:lstStyle/>
          <a:p>
            <a:pPr marR="0" lvl="0" indent="0" fontAlgn="auto">
              <a:lnSpc>
                <a:spcPct val="100000"/>
              </a:lnSpc>
              <a:spcBef>
                <a:spcPts val="0"/>
              </a:spcBef>
              <a:spcAft>
                <a:spcPts val="0"/>
              </a:spcAft>
              <a:buNone/>
              <a:tabLst/>
            </a:pPr>
            <a:endParaRPr lang="de-DE" sz="2400">
              <a:solidFill>
                <a:schemeClr val="bg1"/>
              </a:solidFill>
              <a:ea typeface="+mj-ea"/>
              <a:cs typeface="+mj-cs"/>
            </a:endParaRPr>
          </a:p>
        </p:txBody>
      </p:sp>
      <p:sp>
        <p:nvSpPr>
          <p:cNvPr id="2" name="Titel 1"/>
          <p:cNvSpPr>
            <a:spLocks noGrp="1"/>
          </p:cNvSpPr>
          <p:nvPr>
            <p:ph type="title" hasCustomPrompt="1"/>
          </p:nvPr>
        </p:nvSpPr>
        <p:spPr>
          <a:xfrm>
            <a:off x="337928" y="2130803"/>
            <a:ext cx="3646845" cy="2989003"/>
          </a:xfrm>
          <a:prstGeom prst="rect">
            <a:avLst/>
          </a:prstGeom>
          <a:noFill/>
        </p:spPr>
        <p:txBody>
          <a:bodyPr anchor="ctr">
            <a:normAutofit/>
          </a:bodyPr>
          <a:lstStyle>
            <a:lvl1pPr marL="265113" indent="-265113">
              <a:lnSpc>
                <a:spcPct val="100000"/>
              </a:lnSpc>
              <a:tabLst>
                <a:tab pos="452438" algn="l"/>
              </a:tabLst>
              <a:defRPr sz="2400">
                <a:solidFill>
                  <a:schemeClr val="bg1"/>
                </a:solidFill>
              </a:defRPr>
            </a:lvl1pPr>
          </a:lstStyle>
          <a:p>
            <a:pPr marL="0" marR="0" lvl="0" indent="0" defTabSz="914400" rtl="0" eaLnBrk="1" fontAlgn="auto" latinLnBrk="0" hangingPunct="1">
              <a:lnSpc>
                <a:spcPct val="100000"/>
              </a:lnSpc>
              <a:spcBef>
                <a:spcPts val="0"/>
              </a:spcBef>
              <a:spcAft>
                <a:spcPts val="0"/>
              </a:spcAft>
              <a:tabLst/>
              <a:defRPr/>
            </a:pPr>
            <a:r>
              <a:rPr kumimoji="0" lang="de-DE" sz="1800" b="1"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Corresponding</a:t>
            </a:r>
            <a:r>
              <a:rPr kumimoji="0" lang="de-DE"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de-DE" sz="1800" b="1"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Author</a:t>
            </a: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r>
            <a:b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Funktion</a:t>
            </a:r>
            <a:b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r>
            <a:b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Universität</a:t>
            </a:r>
            <a:b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Fachbereich/Fakultät/Einrichtung</a:t>
            </a:r>
            <a:b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Adresszeile</a:t>
            </a:r>
            <a:b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PLZ Ort</a:t>
            </a:r>
            <a:b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b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E-Mail</a:t>
            </a:r>
            <a:b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Telefon</a:t>
            </a:r>
            <a:b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Institutionelle URL</a:t>
            </a:r>
            <a:endParaRPr lang="de-DE" dirty="0"/>
          </a:p>
        </p:txBody>
      </p:sp>
      <p:pic>
        <p:nvPicPr>
          <p:cNvPr id="9" name="Grafik 8">
            <a:extLst>
              <a:ext uri="{FF2B5EF4-FFF2-40B4-BE49-F238E27FC236}">
                <a16:creationId xmlns:a16="http://schemas.microsoft.com/office/drawing/2014/main" id="{542AA885-16FF-48F7-B083-A7E78B626BB8}"/>
              </a:ext>
            </a:extLst>
          </p:cNvPr>
          <p:cNvPicPr>
            <a:picLocks noChangeAspect="1"/>
          </p:cNvPicPr>
          <p:nvPr userDrawn="1"/>
        </p:nvPicPr>
        <p:blipFill>
          <a:blip r:embed="rId2" cstate="print">
            <a:alphaModFix amt="2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p:blipFill>
        <p:spPr>
          <a:xfrm>
            <a:off x="7571873" y="-31860"/>
            <a:ext cx="4620127" cy="6889860"/>
          </a:xfrm>
          <a:prstGeom prst="rect">
            <a:avLst/>
          </a:prstGeom>
        </p:spPr>
      </p:pic>
      <p:pic>
        <p:nvPicPr>
          <p:cNvPr id="28" name="Picture 2">
            <a:extLst>
              <a:ext uri="{FF2B5EF4-FFF2-40B4-BE49-F238E27FC236}">
                <a16:creationId xmlns:a16="http://schemas.microsoft.com/office/drawing/2014/main" id="{DF5864E3-07A5-4976-943D-57A70EF184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95065" y="6414579"/>
            <a:ext cx="801870" cy="3166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feld 28">
            <a:extLst>
              <a:ext uri="{FF2B5EF4-FFF2-40B4-BE49-F238E27FC236}">
                <a16:creationId xmlns:a16="http://schemas.microsoft.com/office/drawing/2014/main" id="{208A0313-D896-446C-8826-B4D95B932174}"/>
              </a:ext>
            </a:extLst>
          </p:cNvPr>
          <p:cNvSpPr txBox="1"/>
          <p:nvPr userDrawn="1"/>
        </p:nvSpPr>
        <p:spPr>
          <a:xfrm>
            <a:off x="3099817" y="5547640"/>
            <a:ext cx="5992366" cy="264688"/>
          </a:xfrm>
          <a:prstGeom prst="rect">
            <a:avLst/>
          </a:prstGeom>
          <a:noFill/>
        </p:spPr>
        <p:txBody>
          <a:bodyPr wrap="square">
            <a:spAutoFit/>
          </a:bodyPr>
          <a:lstStyle/>
          <a:p>
            <a:pPr algn="l">
              <a:lnSpc>
                <a:spcPct val="120000"/>
              </a:lnSpc>
              <a:spcAft>
                <a:spcPts val="300"/>
              </a:spcAft>
            </a:pPr>
            <a:r>
              <a:rPr lang="de-DE" sz="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»Partnerschaft für innovative E-Prüfungen. Projektverbund der baden-württembergischen Universitäten (PePP)«</a:t>
            </a:r>
            <a:endParaRPr lang="de-D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feld 29">
            <a:extLst>
              <a:ext uri="{FF2B5EF4-FFF2-40B4-BE49-F238E27FC236}">
                <a16:creationId xmlns:a16="http://schemas.microsoft.com/office/drawing/2014/main" id="{B0337018-EB95-4C4D-83A0-69EB46029686}"/>
              </a:ext>
            </a:extLst>
          </p:cNvPr>
          <p:cNvSpPr txBox="1"/>
          <p:nvPr userDrawn="1"/>
        </p:nvSpPr>
        <p:spPr>
          <a:xfrm>
            <a:off x="4369785" y="6189195"/>
            <a:ext cx="3452430" cy="264688"/>
          </a:xfrm>
          <a:prstGeom prst="rect">
            <a:avLst/>
          </a:prstGeom>
          <a:noFill/>
        </p:spPr>
        <p:txBody>
          <a:bodyPr wrap="square">
            <a:spAutoFit/>
          </a:bodyPr>
          <a:lstStyle/>
          <a:p>
            <a:pPr algn="l">
              <a:lnSpc>
                <a:spcPct val="120000"/>
              </a:lnSpc>
            </a:pPr>
            <a:r>
              <a:rPr lang="de-DE" sz="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gefördert von der »Stiftung Innovation in der Hochschullehre«</a:t>
            </a:r>
            <a:endParaRPr lang="de-DE" sz="10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Grafik 30">
            <a:extLst>
              <a:ext uri="{FF2B5EF4-FFF2-40B4-BE49-F238E27FC236}">
                <a16:creationId xmlns:a16="http://schemas.microsoft.com/office/drawing/2014/main" id="{1467A2CB-C3D0-469D-94FB-8D00EB1E944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53681" y="301813"/>
            <a:ext cx="2929466" cy="1647825"/>
          </a:xfrm>
          <a:prstGeom prst="rect">
            <a:avLst/>
          </a:prstGeom>
        </p:spPr>
      </p:pic>
      <p:sp>
        <p:nvSpPr>
          <p:cNvPr id="33" name="Textfeld 2">
            <a:extLst>
              <a:ext uri="{FF2B5EF4-FFF2-40B4-BE49-F238E27FC236}">
                <a16:creationId xmlns:a16="http://schemas.microsoft.com/office/drawing/2014/main" id="{B3339482-CFE9-48FC-BAEF-C6BB8DBA1822}"/>
              </a:ext>
            </a:extLst>
          </p:cNvPr>
          <p:cNvSpPr txBox="1"/>
          <p:nvPr userDrawn="1"/>
        </p:nvSpPr>
        <p:spPr>
          <a:xfrm>
            <a:off x="7893332" y="426208"/>
            <a:ext cx="4409307" cy="707886"/>
          </a:xfrm>
          <a:prstGeom prst="rect">
            <a:avLst/>
          </a:prstGeom>
          <a:solidFill>
            <a:srgbClr val="E8DC1F"/>
          </a:solidFill>
          <a:effectLst>
            <a:outerShdw blurRad="50800" dist="38100" dir="2700000" algn="tl" rotWithShape="0">
              <a:prstClr val="black">
                <a:alpha val="40000"/>
              </a:prstClr>
            </a:outerShdw>
          </a:effectLst>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4000" dirty="0">
                <a:solidFill>
                  <a:prstClr val="white"/>
                </a:solidFill>
                <a:ea typeface="+mj-ea"/>
                <a:cs typeface="+mj-cs"/>
              </a:rPr>
              <a:t>Kontakt</a:t>
            </a:r>
            <a:endParaRPr lang="de-DE" dirty="0"/>
          </a:p>
        </p:txBody>
      </p:sp>
      <p:sp>
        <p:nvSpPr>
          <p:cNvPr id="32" name="Titel 1">
            <a:extLst>
              <a:ext uri="{FF2B5EF4-FFF2-40B4-BE49-F238E27FC236}">
                <a16:creationId xmlns:a16="http://schemas.microsoft.com/office/drawing/2014/main" id="{73C2F24B-532B-4EA6-86AD-2C01D4ED3E5A}"/>
              </a:ext>
            </a:extLst>
          </p:cNvPr>
          <p:cNvSpPr txBox="1">
            <a:spLocks/>
          </p:cNvSpPr>
          <p:nvPr userDrawn="1"/>
        </p:nvSpPr>
        <p:spPr>
          <a:xfrm>
            <a:off x="9153525" y="2141138"/>
            <a:ext cx="3038475" cy="2989002"/>
          </a:xfrm>
          <a:prstGeom prst="rect">
            <a:avLst/>
          </a:prstGeom>
          <a:noFill/>
        </p:spPr>
        <p:txBody>
          <a:bodyPr vert="horz" lIns="91440" tIns="45720" rIns="91440" bIns="45720" rtlCol="0" anchor="ctr">
            <a:noAutofit/>
          </a:bodyPr>
          <a:lstStyle>
            <a:lvl1pPr marL="0" indent="452438" algn="l" defTabSz="914400" rtl="0" eaLnBrk="1" latinLnBrk="0" hangingPunct="1">
              <a:lnSpc>
                <a:spcPct val="100000"/>
              </a:lnSpc>
              <a:spcBef>
                <a:spcPct val="0"/>
              </a:spcBef>
              <a:buNone/>
              <a:tabLst>
                <a:tab pos="452438" algn="l"/>
              </a:tabLst>
              <a:defRPr sz="2400" kern="1200">
                <a:solidFill>
                  <a:schemeClr val="bg1"/>
                </a:solidFill>
                <a:highlight>
                  <a:srgbClr val="E8DC1F"/>
                </a:highlight>
                <a:latin typeface="+mn-lt"/>
                <a:ea typeface="+mj-ea"/>
                <a:cs typeface="+mj-cs"/>
              </a:defRPr>
            </a:lvl1pPr>
          </a:lstStyle>
          <a:p>
            <a:r>
              <a:rPr lang="de-DE" sz="1600" b="1" dirty="0">
                <a:solidFill>
                  <a:schemeClr val="bg1">
                    <a:lumMod val="50000"/>
                  </a:schemeClr>
                </a:solidFill>
              </a:rPr>
              <a:t/>
            </a:r>
            <a:br>
              <a:rPr lang="de-DE" sz="1600" b="1" dirty="0">
                <a:solidFill>
                  <a:schemeClr val="bg1">
                    <a:lumMod val="50000"/>
                  </a:schemeClr>
                </a:solidFill>
              </a:rPr>
            </a:br>
            <a:r>
              <a:rPr lang="de-DE" sz="1600" b="1" dirty="0">
                <a:solidFill>
                  <a:schemeClr val="bg1">
                    <a:lumMod val="50000"/>
                  </a:schemeClr>
                </a:solidFill>
              </a:rPr>
              <a:t>PePP-Gesamtkoordination</a:t>
            </a:r>
            <a:r>
              <a:rPr lang="de-DE" sz="1600" dirty="0">
                <a:solidFill>
                  <a:schemeClr val="bg1">
                    <a:lumMod val="50000"/>
                  </a:schemeClr>
                </a:solidFill>
              </a:rPr>
              <a:t/>
            </a:r>
            <a:br>
              <a:rPr lang="de-DE" sz="1600" dirty="0">
                <a:solidFill>
                  <a:schemeClr val="bg1">
                    <a:lumMod val="50000"/>
                  </a:schemeClr>
                </a:solidFill>
              </a:rPr>
            </a:br>
            <a:r>
              <a:rPr lang="de-DE" sz="1600" dirty="0">
                <a:solidFill>
                  <a:schemeClr val="bg1">
                    <a:lumMod val="50000"/>
                  </a:schemeClr>
                </a:solidFill>
              </a:rPr>
              <a:t>Elisa </a:t>
            </a:r>
            <a:r>
              <a:rPr lang="de-DE" sz="1600" dirty="0" err="1">
                <a:solidFill>
                  <a:schemeClr val="bg1">
                    <a:lumMod val="50000"/>
                  </a:schemeClr>
                </a:solidFill>
              </a:rPr>
              <a:t>Bumann</a:t>
            </a:r>
            <a:endParaRPr lang="de-DE" sz="1600" dirty="0">
              <a:solidFill>
                <a:schemeClr val="bg1">
                  <a:lumMod val="50000"/>
                </a:schemeClr>
              </a:solidFill>
            </a:endParaRPr>
          </a:p>
          <a:p>
            <a:pPr indent="0"/>
            <a:r>
              <a:rPr lang="de-DE" sz="1600" dirty="0">
                <a:solidFill>
                  <a:schemeClr val="bg1">
                    <a:lumMod val="50000"/>
                  </a:schemeClr>
                </a:solidFill>
              </a:rPr>
              <a:t>Universität Freiburg</a:t>
            </a:r>
          </a:p>
          <a:p>
            <a:pPr indent="0"/>
            <a:r>
              <a:rPr lang="de-DE" sz="1600" dirty="0">
                <a:solidFill>
                  <a:schemeClr val="bg1">
                    <a:lumMod val="50000"/>
                  </a:schemeClr>
                </a:solidFill>
              </a:rPr>
              <a:t>Rechenzentrum</a:t>
            </a:r>
          </a:p>
          <a:p>
            <a:pPr indent="0"/>
            <a:r>
              <a:rPr lang="de-DE" sz="1600" dirty="0">
                <a:solidFill>
                  <a:schemeClr val="bg1">
                    <a:lumMod val="50000"/>
                  </a:schemeClr>
                </a:solidFill>
              </a:rPr>
              <a:t>Elisa.bumann@rz.uni-freiburg.de</a:t>
            </a:r>
          </a:p>
          <a:p>
            <a:pPr indent="0"/>
            <a:r>
              <a:rPr lang="de-DE" sz="1600" dirty="0">
                <a:solidFill>
                  <a:schemeClr val="bg1">
                    <a:lumMod val="50000"/>
                  </a:schemeClr>
                </a:solidFill>
              </a:rPr>
              <a:t>www.hnd-bw.de/pepp </a:t>
            </a:r>
          </a:p>
        </p:txBody>
      </p:sp>
      <p:grpSp>
        <p:nvGrpSpPr>
          <p:cNvPr id="3" name="Gruppieren 2">
            <a:extLst>
              <a:ext uri="{FF2B5EF4-FFF2-40B4-BE49-F238E27FC236}">
                <a16:creationId xmlns:a16="http://schemas.microsoft.com/office/drawing/2014/main" id="{0A24BE3C-9F53-4D23-AF53-9C4514000FB1}"/>
              </a:ext>
            </a:extLst>
          </p:cNvPr>
          <p:cNvGrpSpPr/>
          <p:nvPr userDrawn="1"/>
        </p:nvGrpSpPr>
        <p:grpSpPr>
          <a:xfrm>
            <a:off x="423945" y="5815899"/>
            <a:ext cx="11220166" cy="423174"/>
            <a:chOff x="423945" y="5766021"/>
            <a:chExt cx="11220166" cy="423174"/>
          </a:xfrm>
        </p:grpSpPr>
        <p:pic>
          <p:nvPicPr>
            <p:cNvPr id="34" name="Grafik 33">
              <a:extLst>
                <a:ext uri="{FF2B5EF4-FFF2-40B4-BE49-F238E27FC236}">
                  <a16:creationId xmlns:a16="http://schemas.microsoft.com/office/drawing/2014/main" id="{76CC886B-4BAF-4175-82C0-7DD0B496E82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4811009" y="5836648"/>
              <a:ext cx="589092" cy="270000"/>
            </a:xfrm>
            <a:prstGeom prst="rect">
              <a:avLst/>
            </a:prstGeom>
          </p:spPr>
        </p:pic>
        <p:pic>
          <p:nvPicPr>
            <p:cNvPr id="36" name="Grafik 35" descr="Ein Bild, das Läufer enthält.&#10;&#10;Automatisch generierte Beschreibung">
              <a:extLst>
                <a:ext uri="{FF2B5EF4-FFF2-40B4-BE49-F238E27FC236}">
                  <a16:creationId xmlns:a16="http://schemas.microsoft.com/office/drawing/2014/main" id="{CE463C01-7F3A-46D4-9F6D-F295E82198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64818" y="5836648"/>
              <a:ext cx="514766" cy="270000"/>
            </a:xfrm>
            <a:prstGeom prst="rect">
              <a:avLst/>
            </a:prstGeom>
          </p:spPr>
        </p:pic>
        <p:pic>
          <p:nvPicPr>
            <p:cNvPr id="37" name="Grafik 36" descr="Ein Bild, das Objekt, Uhr enthält.&#10;&#10;Automatisch generierte Beschreibung">
              <a:extLst>
                <a:ext uri="{FF2B5EF4-FFF2-40B4-BE49-F238E27FC236}">
                  <a16:creationId xmlns:a16="http://schemas.microsoft.com/office/drawing/2014/main" id="{35C4D6B5-011C-415D-BD17-3FEFE47F7BD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60758" y="5836648"/>
              <a:ext cx="1044206" cy="270000"/>
            </a:xfrm>
            <a:prstGeom prst="rect">
              <a:avLst/>
            </a:prstGeom>
          </p:spPr>
        </p:pic>
        <p:pic>
          <p:nvPicPr>
            <p:cNvPr id="38" name="Grafik 37">
              <a:extLst>
                <a:ext uri="{FF2B5EF4-FFF2-40B4-BE49-F238E27FC236}">
                  <a16:creationId xmlns:a16="http://schemas.microsoft.com/office/drawing/2014/main" id="{4A370E86-FAC1-4495-8BDA-C9FC3DA38E90}"/>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t="14516" b="14516"/>
            <a:stretch/>
          </p:blipFill>
          <p:spPr>
            <a:xfrm>
              <a:off x="5583522" y="5766021"/>
              <a:ext cx="1086568" cy="423174"/>
            </a:xfrm>
            <a:prstGeom prst="rect">
              <a:avLst/>
            </a:prstGeom>
          </p:spPr>
        </p:pic>
        <p:pic>
          <p:nvPicPr>
            <p:cNvPr id="39" name="Grafik 38">
              <a:extLst>
                <a:ext uri="{FF2B5EF4-FFF2-40B4-BE49-F238E27FC236}">
                  <a16:creationId xmlns:a16="http://schemas.microsoft.com/office/drawing/2014/main" id="{3EDC72ED-C54E-4B91-B321-C36CEA101AE6}"/>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272" t="26739" r="3961" b="33043"/>
            <a:stretch/>
          </p:blipFill>
          <p:spPr>
            <a:xfrm>
              <a:off x="6756575" y="5836648"/>
              <a:ext cx="944270" cy="270000"/>
            </a:xfrm>
            <a:prstGeom prst="rect">
              <a:avLst/>
            </a:prstGeom>
          </p:spPr>
        </p:pic>
        <p:pic>
          <p:nvPicPr>
            <p:cNvPr id="40" name="Grafik 39" descr="Ein Bild, das Essen enthält.&#10;&#10;Automatisch generierte Beschreibung">
              <a:extLst>
                <a:ext uri="{FF2B5EF4-FFF2-40B4-BE49-F238E27FC236}">
                  <a16:creationId xmlns:a16="http://schemas.microsoft.com/office/drawing/2014/main" id="{8AD286C5-E3EB-4625-97AA-62C88096DFB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9125" y="5836648"/>
              <a:ext cx="1071607" cy="270000"/>
            </a:xfrm>
            <a:prstGeom prst="rect">
              <a:avLst/>
            </a:prstGeom>
          </p:spPr>
        </p:pic>
        <p:pic>
          <p:nvPicPr>
            <p:cNvPr id="41" name="Grafik 40">
              <a:extLst>
                <a:ext uri="{FF2B5EF4-FFF2-40B4-BE49-F238E27FC236}">
                  <a16:creationId xmlns:a16="http://schemas.microsoft.com/office/drawing/2014/main" id="{62B165A2-7937-41A9-B326-6AC460C11679}"/>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335616" y="5836648"/>
              <a:ext cx="1037571" cy="270000"/>
            </a:xfrm>
            <a:prstGeom prst="rect">
              <a:avLst/>
            </a:prstGeom>
          </p:spPr>
        </p:pic>
        <p:pic>
          <p:nvPicPr>
            <p:cNvPr id="42" name="Grafik 41">
              <a:extLst>
                <a:ext uri="{FF2B5EF4-FFF2-40B4-BE49-F238E27FC236}">
                  <a16:creationId xmlns:a16="http://schemas.microsoft.com/office/drawing/2014/main" id="{44947454-7E0D-483C-939E-9D62F6051BBF}"/>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10693103" y="5838659"/>
              <a:ext cx="951008" cy="270000"/>
            </a:xfrm>
            <a:prstGeom prst="rect">
              <a:avLst/>
            </a:prstGeom>
          </p:spPr>
        </p:pic>
        <p:pic>
          <p:nvPicPr>
            <p:cNvPr id="4" name="Grafik 3">
              <a:extLst>
                <a:ext uri="{FF2B5EF4-FFF2-40B4-BE49-F238E27FC236}">
                  <a16:creationId xmlns:a16="http://schemas.microsoft.com/office/drawing/2014/main" id="{92AB2C1B-16AE-49F9-B474-3B426F8AC97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23945" y="5901022"/>
              <a:ext cx="1720734" cy="190459"/>
            </a:xfrm>
            <a:prstGeom prst="rect">
              <a:avLst/>
            </a:prstGeom>
          </p:spPr>
        </p:pic>
      </p:grpSp>
    </p:spTree>
    <p:extLst>
      <p:ext uri="{BB962C8B-B14F-4D97-AF65-F5344CB8AC3E}">
        <p14:creationId xmlns:p14="http://schemas.microsoft.com/office/powerpoint/2010/main" val="2920278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26.11.2021</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Hochschulnetzwerk Digitalisierung der Lehre Baden-Württemberg (HND-BW)</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FF8AE-A787-4EFC-9344-27168CF031A3}" type="slidenum">
              <a:rPr lang="de-DE" smtClean="0"/>
              <a:t>‹Nr.›</a:t>
            </a:fld>
            <a:endParaRPr lang="de-DE"/>
          </a:p>
        </p:txBody>
      </p:sp>
      <p:sp>
        <p:nvSpPr>
          <p:cNvPr id="8" name="Rechteck 7">
            <a:extLst>
              <a:ext uri="{FF2B5EF4-FFF2-40B4-BE49-F238E27FC236}">
                <a16:creationId xmlns:a16="http://schemas.microsoft.com/office/drawing/2014/main" id="{967C325F-512A-4835-B3D3-52C946AC20B7}"/>
              </a:ext>
            </a:extLst>
          </p:cNvPr>
          <p:cNvSpPr/>
          <p:nvPr userDrawn="1"/>
        </p:nvSpPr>
        <p:spPr>
          <a:xfrm>
            <a:off x="1647038" y="2290281"/>
            <a:ext cx="6096000" cy="2092881"/>
          </a:xfrm>
          <a:prstGeom prst="rect">
            <a:avLst/>
          </a:prstGeom>
        </p:spPr>
        <p:txBody>
          <a:bodyPr>
            <a:spAutoFit/>
          </a:bodyPr>
          <a:lstStyle/>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415559742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zumpad.zum.de/p/KI%20in%20Pruefunge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alph.kraemer@uni-konstanz.de" TargetMode="External"/><Relationship Id="rId2" Type="http://schemas.openxmlformats.org/officeDocument/2006/relationships/hyperlink" Target="mailto:martin.drossos@uni-heidelberg.d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1">
            <a:extLst>
              <a:ext uri="{FF2B5EF4-FFF2-40B4-BE49-F238E27FC236}">
                <a16:creationId xmlns:a16="http://schemas.microsoft.com/office/drawing/2014/main" id="{2B0636A3-0A54-4B06-8950-AC125AEF0AC9}"/>
              </a:ext>
            </a:extLst>
          </p:cNvPr>
          <p:cNvSpPr txBox="1">
            <a:spLocks/>
          </p:cNvSpPr>
          <p:nvPr/>
        </p:nvSpPr>
        <p:spPr>
          <a:xfrm>
            <a:off x="0" y="3843159"/>
            <a:ext cx="12192000" cy="1291556"/>
          </a:xfrm>
          <a:prstGeom prst="rect">
            <a:avLst/>
          </a:prstGeom>
          <a:gradFill>
            <a:gsLst>
              <a:gs pos="0">
                <a:srgbClr val="646464">
                  <a:alpha val="0"/>
                </a:srgbClr>
              </a:gs>
              <a:gs pos="100000">
                <a:schemeClr val="bg1"/>
              </a:gs>
            </a:gsLst>
            <a:lin ang="0" scaled="0"/>
          </a:gra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64646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Martin Drossos &amp; Ralph Kraemer</a:t>
            </a:r>
          </a:p>
          <a:p>
            <a:r>
              <a:rPr lang="de-DE" dirty="0"/>
              <a:t>PePP-Netzwerktreffen am 12. Oktober 2023</a:t>
            </a:r>
          </a:p>
        </p:txBody>
      </p:sp>
      <p:sp>
        <p:nvSpPr>
          <p:cNvPr id="3" name="Titel 2">
            <a:extLst>
              <a:ext uri="{FF2B5EF4-FFF2-40B4-BE49-F238E27FC236}">
                <a16:creationId xmlns:a16="http://schemas.microsoft.com/office/drawing/2014/main" id="{C3EB2495-B4FB-4C10-96E6-1129B69BB82C}"/>
              </a:ext>
            </a:extLst>
          </p:cNvPr>
          <p:cNvSpPr>
            <a:spLocks noGrp="1"/>
          </p:cNvSpPr>
          <p:nvPr>
            <p:ph type="ctrTitle"/>
          </p:nvPr>
        </p:nvSpPr>
        <p:spPr/>
        <p:txBody>
          <a:bodyPr/>
          <a:lstStyle/>
          <a:p>
            <a:r>
              <a:rPr lang="de-DE" dirty="0"/>
              <a:t>Vortragstitel.</a:t>
            </a:r>
            <a:br>
              <a:rPr lang="de-DE" dirty="0"/>
            </a:br>
            <a:r>
              <a:rPr lang="de-DE" dirty="0"/>
              <a:t>Untertitel</a:t>
            </a:r>
          </a:p>
        </p:txBody>
      </p:sp>
      <p:sp>
        <p:nvSpPr>
          <p:cNvPr id="4" name="Titel 2">
            <a:extLst>
              <a:ext uri="{FF2B5EF4-FFF2-40B4-BE49-F238E27FC236}">
                <a16:creationId xmlns:a16="http://schemas.microsoft.com/office/drawing/2014/main" id="{C3EB2495-B4FB-4C10-96E6-1129B69BB82C}"/>
              </a:ext>
            </a:extLst>
          </p:cNvPr>
          <p:cNvSpPr txBox="1">
            <a:spLocks/>
          </p:cNvSpPr>
          <p:nvPr/>
        </p:nvSpPr>
        <p:spPr>
          <a:xfrm>
            <a:off x="0" y="2417282"/>
            <a:ext cx="12192000" cy="1425877"/>
          </a:xfrm>
          <a:prstGeom prst="rect">
            <a:avLst/>
          </a:prstGeom>
          <a:gradFill>
            <a:gsLst>
              <a:gs pos="0">
                <a:srgbClr val="646464">
                  <a:alpha val="0"/>
                </a:srgbClr>
              </a:gs>
              <a:gs pos="100000">
                <a:schemeClr val="bg1"/>
              </a:gs>
            </a:gsLst>
            <a:lin ang="0" scaled="0"/>
          </a:gradFill>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bg1"/>
                </a:solidFill>
                <a:highlight>
                  <a:srgbClr val="E8DC1F"/>
                </a:highlight>
                <a:latin typeface="+mn-lt"/>
                <a:ea typeface="+mj-ea"/>
                <a:cs typeface="+mj-cs"/>
              </a:defRPr>
            </a:lvl1pPr>
          </a:lstStyle>
          <a:p>
            <a:r>
              <a:rPr lang="de-DE" dirty="0"/>
              <a:t>KI und Prüfungen: Möglichkeiten und Herausforderungen aus rechtlicher Perspektive</a:t>
            </a:r>
          </a:p>
        </p:txBody>
      </p:sp>
    </p:spTree>
    <p:extLst>
      <p:ext uri="{BB962C8B-B14F-4D97-AF65-F5344CB8AC3E}">
        <p14:creationId xmlns:p14="http://schemas.microsoft.com/office/powerpoint/2010/main" val="306960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7A1FD-1FA9-4566-B7BD-70FFB9F2281D}"/>
              </a:ext>
            </a:extLst>
          </p:cNvPr>
          <p:cNvSpPr>
            <a:spLocks noGrp="1"/>
          </p:cNvSpPr>
          <p:nvPr>
            <p:ph type="title"/>
          </p:nvPr>
        </p:nvSpPr>
        <p:spPr>
          <a:xfrm>
            <a:off x="0" y="894736"/>
            <a:ext cx="7940036" cy="1061829"/>
          </a:xfrm>
        </p:spPr>
        <p:txBody>
          <a:bodyPr/>
          <a:lstStyle/>
          <a:p>
            <a:r>
              <a:rPr lang="de-DE" dirty="0"/>
              <a:t>	II) Künstliche Intelligenz in Prüfungen</a:t>
            </a:r>
            <a:br>
              <a:rPr lang="de-DE" dirty="0"/>
            </a:br>
            <a:r>
              <a:rPr lang="de-DE" dirty="0"/>
              <a:t> 	aus der Sicht des Urheberrechts c)</a:t>
            </a:r>
          </a:p>
        </p:txBody>
      </p:sp>
      <p:sp>
        <p:nvSpPr>
          <p:cNvPr id="3" name="Inhaltsplatzhalter 2">
            <a:extLst>
              <a:ext uri="{FF2B5EF4-FFF2-40B4-BE49-F238E27FC236}">
                <a16:creationId xmlns:a16="http://schemas.microsoft.com/office/drawing/2014/main" id="{DA9AEB45-98DF-41E7-BF76-D3B0E8B7E955}"/>
              </a:ext>
            </a:extLst>
          </p:cNvPr>
          <p:cNvSpPr>
            <a:spLocks noGrp="1"/>
          </p:cNvSpPr>
          <p:nvPr>
            <p:ph idx="1"/>
          </p:nvPr>
        </p:nvSpPr>
        <p:spPr>
          <a:xfrm>
            <a:off x="732676" y="1956565"/>
            <a:ext cx="10706100" cy="4220613"/>
          </a:xfrm>
        </p:spPr>
        <p:txBody>
          <a:bodyPr>
            <a:normAutofit/>
          </a:bodyPr>
          <a:lstStyle/>
          <a:p>
            <a:r>
              <a:rPr lang="de-DE" sz="1800" dirty="0"/>
              <a:t>Prompts als persönliche geistige Schöpfung? Im Prinzip ja, wenn persönliche geistige Schöpfung, d.h. eine bestimmte Schöpfungshöhe muss erreicht sein.</a:t>
            </a:r>
          </a:p>
          <a:p>
            <a:pPr lvl="1"/>
            <a:r>
              <a:rPr lang="de-DE" sz="1800" i="1" dirty="0"/>
              <a:t>„Grundsätzlich gilt: Je länger ein Text ist, desto größer sind die Gestaltungsmöglichkeiten, so dass umso eher eine hinreichende eigenschöpferische Prägung erkannt werden kann.“ (vgl. OLG Köln, Beschluss vom 30.09.2011, Az. 6 U 82/11).</a:t>
            </a:r>
          </a:p>
          <a:p>
            <a:pPr lvl="1"/>
            <a:r>
              <a:rPr lang="de-DE" sz="1800" b="0" i="0" u="none" strike="noStrike" dirty="0">
                <a:solidFill>
                  <a:srgbClr val="374151"/>
                </a:solidFill>
                <a:effectLst/>
                <a:latin typeface="Söhne"/>
              </a:rPr>
              <a:t>Danach können nur umfangreiche und detaillierte Anfragen potenziell einen Urheberrechtsschutz beanspruchen. Um die KI als Werkzeug zu betrachten und den erstellten Prompt dem Nutzer zuzuordnen, müsste dieser </a:t>
            </a:r>
            <a:r>
              <a:rPr lang="de-DE" sz="1800" b="0" i="0" u="none" strike="noStrike" dirty="0" smtClean="0">
                <a:solidFill>
                  <a:srgbClr val="374151"/>
                </a:solidFill>
                <a:effectLst/>
                <a:latin typeface="Söhne"/>
              </a:rPr>
              <a:t>äußerst </a:t>
            </a:r>
            <a:r>
              <a:rPr lang="de-DE" sz="1800" b="0" i="0" u="none" strike="noStrike" dirty="0">
                <a:solidFill>
                  <a:srgbClr val="374151"/>
                </a:solidFill>
                <a:effectLst/>
                <a:latin typeface="Söhne"/>
              </a:rPr>
              <a:t>präzise sein und sehr spezifische Vorgaben enthalten. Dadurch würde die Arbeitsweise der künstlichen Intelligenz so stark definiert, dass die kreative Leistung im Wesentlichen aus der Anfrage des Nutzers stammt und nicht als von der künstlichen Intelligenz erzeugt angesehen wird.</a:t>
            </a:r>
          </a:p>
          <a:p>
            <a:pPr lvl="1"/>
            <a:r>
              <a:rPr lang="de-DE" sz="1800" dirty="0">
                <a:solidFill>
                  <a:srgbClr val="374151"/>
                </a:solidFill>
                <a:latin typeface="Söhne"/>
              </a:rPr>
              <a:t>Sofern die KI derartige Prompts </a:t>
            </a:r>
            <a:r>
              <a:rPr lang="de-DE" sz="1800" dirty="0" smtClean="0">
                <a:solidFill>
                  <a:srgbClr val="374151"/>
                </a:solidFill>
                <a:latin typeface="Söhne"/>
              </a:rPr>
              <a:t>ohne Einwilligung für </a:t>
            </a:r>
            <a:r>
              <a:rPr lang="de-DE" sz="1800" dirty="0">
                <a:solidFill>
                  <a:srgbClr val="374151"/>
                </a:solidFill>
                <a:latin typeface="Söhne"/>
              </a:rPr>
              <a:t>ihre Trainingsdaten verwendet, stellt dies eine Urheberrechtsverletzung dar.</a:t>
            </a:r>
            <a:endParaRPr lang="de-DE" sz="1800" i="1" dirty="0"/>
          </a:p>
          <a:p>
            <a:endParaRPr lang="de-DE" dirty="0"/>
          </a:p>
        </p:txBody>
      </p:sp>
    </p:spTree>
    <p:extLst>
      <p:ext uri="{BB962C8B-B14F-4D97-AF65-F5344CB8AC3E}">
        <p14:creationId xmlns:p14="http://schemas.microsoft.com/office/powerpoint/2010/main" val="206404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144FB-F17A-457F-AF8D-8DC9C5686D17}"/>
              </a:ext>
            </a:extLst>
          </p:cNvPr>
          <p:cNvSpPr>
            <a:spLocks noGrp="1"/>
          </p:cNvSpPr>
          <p:nvPr>
            <p:ph type="title"/>
          </p:nvPr>
        </p:nvSpPr>
        <p:spPr/>
        <p:txBody>
          <a:bodyPr>
            <a:normAutofit/>
          </a:bodyPr>
          <a:lstStyle/>
          <a:p>
            <a:r>
              <a:rPr lang="de-DE" sz="2800" dirty="0"/>
              <a:t>Teil 2: Gruppenarbeit</a:t>
            </a:r>
          </a:p>
        </p:txBody>
      </p:sp>
    </p:spTree>
    <p:extLst>
      <p:ext uri="{BB962C8B-B14F-4D97-AF65-F5344CB8AC3E}">
        <p14:creationId xmlns:p14="http://schemas.microsoft.com/office/powerpoint/2010/main" val="361801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56" b="5618"/>
          <a:stretch/>
        </p:blipFill>
        <p:spPr>
          <a:xfrm>
            <a:off x="-113015" y="0"/>
            <a:ext cx="12910458" cy="6858000"/>
          </a:xfrm>
        </p:spPr>
      </p:pic>
    </p:spTree>
    <p:extLst>
      <p:ext uri="{BB962C8B-B14F-4D97-AF65-F5344CB8AC3E}">
        <p14:creationId xmlns:p14="http://schemas.microsoft.com/office/powerpoint/2010/main" val="147106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 y="889719"/>
            <a:ext cx="8888308" cy="577081"/>
          </a:xfrm>
        </p:spPr>
        <p:txBody>
          <a:bodyPr/>
          <a:lstStyle/>
          <a:p>
            <a:r>
              <a:rPr lang="de-DE" dirty="0"/>
              <a:t>Schritt 1.: </a:t>
            </a:r>
            <a:r>
              <a:rPr lang="de-DE" dirty="0" smtClean="0"/>
              <a:t>Brainstorming Fragen </a:t>
            </a:r>
            <a:r>
              <a:rPr lang="de-DE" dirty="0"/>
              <a:t>und Probleme </a:t>
            </a:r>
          </a:p>
        </p:txBody>
      </p:sp>
      <p:sp>
        <p:nvSpPr>
          <p:cNvPr id="11" name="TextBox 10"/>
          <p:cNvSpPr txBox="1"/>
          <p:nvPr/>
        </p:nvSpPr>
        <p:spPr>
          <a:xfrm>
            <a:off x="1330075" y="2411695"/>
            <a:ext cx="4998806" cy="369332"/>
          </a:xfrm>
          <a:prstGeom prst="rect">
            <a:avLst/>
          </a:prstGeom>
          <a:noFill/>
        </p:spPr>
        <p:txBody>
          <a:bodyPr wrap="square" rtlCol="0">
            <a:spAutoFit/>
          </a:bodyPr>
          <a:lstStyle/>
          <a:p>
            <a:r>
              <a:rPr lang="de-DE" dirty="0">
                <a:hlinkClick r:id="rId2"/>
              </a:rPr>
              <a:t>https://</a:t>
            </a:r>
            <a:r>
              <a:rPr lang="de-DE" dirty="0" smtClean="0">
                <a:hlinkClick r:id="rId2"/>
              </a:rPr>
              <a:t>zumpad.zum.de/p/KI in </a:t>
            </a:r>
            <a:r>
              <a:rPr lang="de-DE" dirty="0" err="1" smtClean="0">
                <a:hlinkClick r:id="rId2"/>
              </a:rPr>
              <a:t>Pruefungen</a:t>
            </a:r>
            <a:r>
              <a:rPr lang="de-DE" dirty="0" smtClean="0">
                <a:hlinkClick r:id="rId2"/>
              </a:rPr>
              <a:t> </a:t>
            </a:r>
            <a:endParaRPr lang="de-DE" dirty="0"/>
          </a:p>
        </p:txBody>
      </p:sp>
      <p:sp>
        <p:nvSpPr>
          <p:cNvPr id="8" name="Rechteck 7"/>
          <p:cNvSpPr/>
          <p:nvPr/>
        </p:nvSpPr>
        <p:spPr>
          <a:xfrm>
            <a:off x="1330075" y="1735185"/>
            <a:ext cx="5416291" cy="408125"/>
          </a:xfrm>
          <a:prstGeom prst="rect">
            <a:avLst/>
          </a:prstGeom>
        </p:spPr>
        <p:txBody>
          <a:bodyPr wrap="none">
            <a:spAutoFit/>
          </a:bodyPr>
          <a:lstStyle/>
          <a:p>
            <a:pPr marL="228600" lvl="0" indent="-228600">
              <a:lnSpc>
                <a:spcPct val="114000"/>
              </a:lnSpc>
              <a:spcBef>
                <a:spcPts val="600"/>
              </a:spcBef>
              <a:buClr>
                <a:srgbClr val="E8DC1F"/>
              </a:buClr>
              <a:buFont typeface="Wingdings 3" panose="05040102010807070707" pitchFamily="18" charset="2"/>
              <a:buChar char=""/>
            </a:pPr>
            <a:r>
              <a:rPr lang="de-DE" dirty="0" smtClean="0">
                <a:solidFill>
                  <a:srgbClr val="646464"/>
                </a:solidFill>
              </a:rPr>
              <a:t>Ein Pad mit dem folgenden Namen öffnen / erstellen:</a:t>
            </a:r>
            <a:endParaRPr lang="de-DE" dirty="0">
              <a:solidFill>
                <a:srgbClr val="646464"/>
              </a:solidFill>
            </a:endParaRPr>
          </a:p>
        </p:txBody>
      </p:sp>
    </p:spTree>
    <p:extLst>
      <p:ext uri="{BB962C8B-B14F-4D97-AF65-F5344CB8AC3E}">
        <p14:creationId xmlns:p14="http://schemas.microsoft.com/office/powerpoint/2010/main" val="182362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144FB-F17A-457F-AF8D-8DC9C5686D17}"/>
              </a:ext>
            </a:extLst>
          </p:cNvPr>
          <p:cNvSpPr>
            <a:spLocks noGrp="1"/>
          </p:cNvSpPr>
          <p:nvPr>
            <p:ph type="title"/>
          </p:nvPr>
        </p:nvSpPr>
        <p:spPr/>
        <p:txBody>
          <a:bodyPr>
            <a:normAutofit/>
          </a:bodyPr>
          <a:lstStyle/>
          <a:p>
            <a:r>
              <a:rPr lang="de-DE" sz="2800" dirty="0"/>
              <a:t>Teil 3: Zusammenführung der Ergebnisse</a:t>
            </a:r>
          </a:p>
        </p:txBody>
      </p:sp>
    </p:spTree>
    <p:extLst>
      <p:ext uri="{BB962C8B-B14F-4D97-AF65-F5344CB8AC3E}">
        <p14:creationId xmlns:p14="http://schemas.microsoft.com/office/powerpoint/2010/main" val="86270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
            <a:extLst>
              <a:ext uri="{FF2B5EF4-FFF2-40B4-BE49-F238E27FC236}">
                <a16:creationId xmlns:a16="http://schemas.microsoft.com/office/drawing/2014/main" id="{54E50D62-D683-41DE-A57F-95F072F6CB02}"/>
              </a:ext>
            </a:extLst>
          </p:cNvPr>
          <p:cNvSpPr txBox="1"/>
          <p:nvPr/>
        </p:nvSpPr>
        <p:spPr>
          <a:xfrm>
            <a:off x="7893332" y="426208"/>
            <a:ext cx="4409307" cy="707886"/>
          </a:xfrm>
          <a:prstGeom prst="rect">
            <a:avLst/>
          </a:prstGeom>
          <a:solidFill>
            <a:srgbClr val="E8DC1F"/>
          </a:solidFill>
          <a:effectLst>
            <a:outerShdw blurRad="50800" dist="38100" dir="2700000" algn="tl" rotWithShape="0">
              <a:prstClr val="black">
                <a:alpha val="40000"/>
              </a:prstClr>
            </a:outerShdw>
          </a:effectLst>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4000" dirty="0">
                <a:solidFill>
                  <a:prstClr val="white"/>
                </a:solidFill>
                <a:ea typeface="+mj-ea"/>
                <a:cs typeface="+mj-cs"/>
              </a:rPr>
              <a:t>Kontakt</a:t>
            </a:r>
            <a:endParaRPr lang="de-DE" dirty="0"/>
          </a:p>
        </p:txBody>
      </p:sp>
      <p:sp>
        <p:nvSpPr>
          <p:cNvPr id="5" name="Titel 1">
            <a:extLst>
              <a:ext uri="{FF2B5EF4-FFF2-40B4-BE49-F238E27FC236}">
                <a16:creationId xmlns:a16="http://schemas.microsoft.com/office/drawing/2014/main" id="{2AEA8AFB-DDCD-4AB5-A5D6-96FB11C6061D}"/>
              </a:ext>
            </a:extLst>
          </p:cNvPr>
          <p:cNvSpPr>
            <a:spLocks noGrp="1"/>
          </p:cNvSpPr>
          <p:nvPr>
            <p:ph type="title"/>
          </p:nvPr>
        </p:nvSpPr>
        <p:spPr>
          <a:xfrm>
            <a:off x="347259" y="2037497"/>
            <a:ext cx="3864202" cy="2989003"/>
          </a:xfrm>
        </p:spPr>
        <p:txBody>
          <a:bodyPr>
            <a:noAutofit/>
          </a:bodyPr>
          <a:lstStyle/>
          <a:p>
            <a:pPr marL="0" indent="0"/>
            <a:r>
              <a:rPr lang="de-DE" sz="1600" b="1" dirty="0">
                <a:solidFill>
                  <a:schemeClr val="bg1">
                    <a:lumMod val="50000"/>
                  </a:schemeClr>
                </a:solidFill>
              </a:rPr>
              <a:t>Martin Drossos</a:t>
            </a:r>
            <a:r>
              <a:rPr lang="de-DE" sz="1600" dirty="0">
                <a:solidFill>
                  <a:schemeClr val="bg1">
                    <a:lumMod val="50000"/>
                  </a:schemeClr>
                </a:solidFill>
              </a:rPr>
              <a:t/>
            </a:r>
            <a:br>
              <a:rPr lang="de-DE" sz="1600" dirty="0">
                <a:solidFill>
                  <a:schemeClr val="bg1">
                    <a:lumMod val="50000"/>
                  </a:schemeClr>
                </a:solidFill>
              </a:rPr>
            </a:br>
            <a:r>
              <a:rPr lang="de-DE" sz="1600" dirty="0">
                <a:solidFill>
                  <a:schemeClr val="bg1">
                    <a:lumMod val="50000"/>
                  </a:schemeClr>
                </a:solidFill>
              </a:rPr>
              <a:t/>
            </a:r>
            <a:br>
              <a:rPr lang="de-DE" sz="1600" dirty="0">
                <a:solidFill>
                  <a:schemeClr val="bg1">
                    <a:lumMod val="50000"/>
                  </a:schemeClr>
                </a:solidFill>
              </a:rPr>
            </a:br>
            <a:r>
              <a:rPr lang="de-DE" sz="1600" dirty="0">
                <a:solidFill>
                  <a:schemeClr val="bg1">
                    <a:lumMod val="50000"/>
                  </a:schemeClr>
                </a:solidFill>
              </a:rPr>
              <a:t>Universität Heidelberg</a:t>
            </a:r>
            <a:br>
              <a:rPr lang="de-DE" sz="1600" dirty="0">
                <a:solidFill>
                  <a:schemeClr val="bg1">
                    <a:lumMod val="50000"/>
                  </a:schemeClr>
                </a:solidFill>
              </a:rPr>
            </a:br>
            <a:r>
              <a:rPr lang="de-DE" sz="1600" dirty="0">
                <a:solidFill>
                  <a:schemeClr val="bg1">
                    <a:lumMod val="50000"/>
                  </a:schemeClr>
                </a:solidFill>
              </a:rPr>
              <a:t>Dezernat 2. Studium und Lehre</a:t>
            </a:r>
            <a:br>
              <a:rPr lang="de-DE" sz="1600" dirty="0">
                <a:solidFill>
                  <a:schemeClr val="bg1">
                    <a:lumMod val="50000"/>
                  </a:schemeClr>
                </a:solidFill>
              </a:rPr>
            </a:br>
            <a:r>
              <a:rPr lang="de-DE" sz="1600" dirty="0">
                <a:solidFill>
                  <a:schemeClr val="bg1">
                    <a:lumMod val="50000"/>
                  </a:schemeClr>
                </a:solidFill>
              </a:rPr>
              <a:t> </a:t>
            </a:r>
            <a:br>
              <a:rPr lang="de-DE" sz="1600" dirty="0">
                <a:solidFill>
                  <a:schemeClr val="bg1">
                    <a:lumMod val="50000"/>
                  </a:schemeClr>
                </a:solidFill>
              </a:rPr>
            </a:br>
            <a:r>
              <a:rPr lang="de-DE" sz="1600" dirty="0">
                <a:solidFill>
                  <a:schemeClr val="bg1">
                    <a:lumMod val="50000"/>
                  </a:schemeClr>
                </a:solidFill>
              </a:rPr>
              <a:t>E-Mail: </a:t>
            </a:r>
            <a:r>
              <a:rPr lang="de-DE" sz="1600" dirty="0">
                <a:solidFill>
                  <a:schemeClr val="bg1">
                    <a:lumMod val="50000"/>
                  </a:schemeClr>
                </a:solidFill>
                <a:hlinkClick r:id="rId2"/>
              </a:rPr>
              <a:t>martin.drossos@uni-heidelberg.de</a:t>
            </a:r>
            <a:r>
              <a:rPr lang="de-DE" sz="1600" dirty="0">
                <a:solidFill>
                  <a:schemeClr val="bg1">
                    <a:lumMod val="50000"/>
                  </a:schemeClr>
                </a:solidFill>
              </a:rPr>
              <a:t> </a:t>
            </a:r>
            <a:br>
              <a:rPr lang="de-DE" sz="1600" dirty="0">
                <a:solidFill>
                  <a:schemeClr val="bg1">
                    <a:lumMod val="50000"/>
                  </a:schemeClr>
                </a:solidFill>
              </a:rPr>
            </a:br>
            <a:endParaRPr lang="de-DE" sz="1600" dirty="0">
              <a:solidFill>
                <a:schemeClr val="bg1">
                  <a:lumMod val="50000"/>
                </a:schemeClr>
              </a:solidFill>
            </a:endParaRPr>
          </a:p>
        </p:txBody>
      </p:sp>
      <p:sp>
        <p:nvSpPr>
          <p:cNvPr id="6" name="Titel 1">
            <a:extLst>
              <a:ext uri="{FF2B5EF4-FFF2-40B4-BE49-F238E27FC236}">
                <a16:creationId xmlns:a16="http://schemas.microsoft.com/office/drawing/2014/main" id="{2AEA8AFB-DDCD-4AB5-A5D6-96FB11C6061D}"/>
              </a:ext>
            </a:extLst>
          </p:cNvPr>
          <p:cNvSpPr txBox="1">
            <a:spLocks/>
          </p:cNvSpPr>
          <p:nvPr/>
        </p:nvSpPr>
        <p:spPr>
          <a:xfrm>
            <a:off x="4719099" y="2037497"/>
            <a:ext cx="3646845" cy="2989003"/>
          </a:xfrm>
          <a:prstGeom prst="rect">
            <a:avLst/>
          </a:prstGeom>
          <a:noFill/>
        </p:spPr>
        <p:txBody>
          <a:bodyPr vert="horz" lIns="91440" tIns="45720" rIns="91440" bIns="45720" rtlCol="0" anchor="ctr">
            <a:noAutofit/>
          </a:bodyPr>
          <a:lstStyle>
            <a:lvl1pPr marL="265113" indent="-265113" algn="l" defTabSz="914400" rtl="0" eaLnBrk="1" latinLnBrk="0" hangingPunct="1">
              <a:lnSpc>
                <a:spcPct val="100000"/>
              </a:lnSpc>
              <a:spcBef>
                <a:spcPct val="0"/>
              </a:spcBef>
              <a:buNone/>
              <a:tabLst>
                <a:tab pos="452438" algn="l"/>
              </a:tabLst>
              <a:defRPr sz="2400" kern="1200">
                <a:solidFill>
                  <a:schemeClr val="bg1"/>
                </a:solidFill>
                <a:latin typeface="+mn-lt"/>
                <a:ea typeface="+mj-ea"/>
                <a:cs typeface="+mj-cs"/>
              </a:defRPr>
            </a:lvl1pPr>
          </a:lstStyle>
          <a:p>
            <a:pPr marL="0" indent="0"/>
            <a:r>
              <a:rPr lang="de-DE" sz="1600" b="1" dirty="0">
                <a:solidFill>
                  <a:schemeClr val="bg1">
                    <a:lumMod val="50000"/>
                  </a:schemeClr>
                </a:solidFill>
              </a:rPr>
              <a:t>Ralph Kraemer</a:t>
            </a:r>
            <a:r>
              <a:rPr lang="de-DE" sz="1600" dirty="0">
                <a:solidFill>
                  <a:schemeClr val="bg1">
                    <a:lumMod val="50000"/>
                  </a:schemeClr>
                </a:solidFill>
              </a:rPr>
              <a:t/>
            </a:r>
            <a:br>
              <a:rPr lang="de-DE" sz="1600" dirty="0">
                <a:solidFill>
                  <a:schemeClr val="bg1">
                    <a:lumMod val="50000"/>
                  </a:schemeClr>
                </a:solidFill>
              </a:rPr>
            </a:br>
            <a:r>
              <a:rPr lang="de-DE" sz="1600" dirty="0">
                <a:solidFill>
                  <a:schemeClr val="bg1">
                    <a:lumMod val="50000"/>
                  </a:schemeClr>
                </a:solidFill>
              </a:rPr>
              <a:t/>
            </a:r>
            <a:br>
              <a:rPr lang="de-DE" sz="1600" dirty="0">
                <a:solidFill>
                  <a:schemeClr val="bg1">
                    <a:lumMod val="50000"/>
                  </a:schemeClr>
                </a:solidFill>
              </a:rPr>
            </a:br>
            <a:r>
              <a:rPr lang="de-DE" sz="1600" dirty="0">
                <a:solidFill>
                  <a:schemeClr val="bg1">
                    <a:lumMod val="50000"/>
                  </a:schemeClr>
                </a:solidFill>
              </a:rPr>
              <a:t>Universität Konstanz</a:t>
            </a:r>
            <a:br>
              <a:rPr lang="de-DE" sz="1600" dirty="0">
                <a:solidFill>
                  <a:schemeClr val="bg1">
                    <a:lumMod val="50000"/>
                  </a:schemeClr>
                </a:solidFill>
              </a:rPr>
            </a:br>
            <a:r>
              <a:rPr lang="de-DE" sz="1600" dirty="0">
                <a:solidFill>
                  <a:schemeClr val="bg1">
                    <a:lumMod val="50000"/>
                  </a:schemeClr>
                </a:solidFill>
              </a:rPr>
              <a:t>Abteilung Recht</a:t>
            </a:r>
          </a:p>
          <a:p>
            <a:pPr marL="0" indent="0"/>
            <a:r>
              <a:rPr lang="de-DE" sz="1600" dirty="0">
                <a:solidFill>
                  <a:schemeClr val="bg1">
                    <a:lumMod val="50000"/>
                  </a:schemeClr>
                </a:solidFill>
              </a:rPr>
              <a:t> </a:t>
            </a:r>
            <a:br>
              <a:rPr lang="de-DE" sz="1600" dirty="0">
                <a:solidFill>
                  <a:schemeClr val="bg1">
                    <a:lumMod val="50000"/>
                  </a:schemeClr>
                </a:solidFill>
              </a:rPr>
            </a:br>
            <a:r>
              <a:rPr lang="de-DE" sz="1600" dirty="0">
                <a:solidFill>
                  <a:schemeClr val="bg1">
                    <a:lumMod val="50000"/>
                  </a:schemeClr>
                </a:solidFill>
              </a:rPr>
              <a:t>E-Mail: </a:t>
            </a:r>
            <a:r>
              <a:rPr lang="de-DE" sz="1600" dirty="0">
                <a:solidFill>
                  <a:schemeClr val="bg1">
                    <a:lumMod val="50000"/>
                  </a:schemeClr>
                </a:solidFill>
                <a:hlinkClick r:id="rId3"/>
              </a:rPr>
              <a:t>ralph.kraemer@uni-konstanz.de</a:t>
            </a:r>
            <a:r>
              <a:rPr lang="de-DE" sz="1600" dirty="0">
                <a:solidFill>
                  <a:schemeClr val="bg1">
                    <a:lumMod val="50000"/>
                  </a:schemeClr>
                </a:solidFill>
              </a:rPr>
              <a:t/>
            </a:r>
            <a:br>
              <a:rPr lang="de-DE" sz="1600" dirty="0">
                <a:solidFill>
                  <a:schemeClr val="bg1">
                    <a:lumMod val="50000"/>
                  </a:schemeClr>
                </a:solidFill>
              </a:rPr>
            </a:br>
            <a:endParaRPr lang="de-DE" sz="1600" dirty="0">
              <a:solidFill>
                <a:schemeClr val="bg1">
                  <a:lumMod val="50000"/>
                </a:schemeClr>
              </a:solidFill>
            </a:endParaRPr>
          </a:p>
        </p:txBody>
      </p:sp>
    </p:spTree>
    <p:extLst>
      <p:ext uri="{BB962C8B-B14F-4D97-AF65-F5344CB8AC3E}">
        <p14:creationId xmlns:p14="http://schemas.microsoft.com/office/powerpoint/2010/main" val="243838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390252" y="5355966"/>
            <a:ext cx="3429501" cy="493468"/>
          </a:xfrm>
          <a:prstGeom prst="rect">
            <a:avLst/>
          </a:prstGeom>
          <a:solidFill>
            <a:srgbClr val="009AD1"/>
          </a:solidFill>
        </p:spPr>
        <p:txBody>
          <a:bodyPr vert="horz" wrap="square" lIns="0" tIns="9525" rIns="0" bIns="0" rtlCol="0">
            <a:spAutoFit/>
          </a:bodyPr>
          <a:lstStyle/>
          <a:p>
            <a:pPr marL="35562">
              <a:spcBef>
                <a:spcPts val="75"/>
              </a:spcBef>
            </a:pPr>
            <a:r>
              <a:rPr sz="3144" b="1" dirty="0">
                <a:latin typeface="Arial"/>
                <a:cs typeface="Arial"/>
              </a:rPr>
              <a:t>Herzlichen</a:t>
            </a:r>
            <a:r>
              <a:rPr sz="3144" b="1" spc="-35" dirty="0">
                <a:latin typeface="Arial"/>
                <a:cs typeface="Arial"/>
              </a:rPr>
              <a:t> </a:t>
            </a:r>
            <a:r>
              <a:rPr sz="3144" b="1" spc="-5" dirty="0">
                <a:latin typeface="Arial"/>
                <a:cs typeface="Arial"/>
              </a:rPr>
              <a:t>Dank!</a:t>
            </a:r>
            <a:endParaRPr sz="3144" dirty="0">
              <a:latin typeface="Arial"/>
              <a:cs typeface="Arial"/>
            </a:endParaRPr>
          </a:p>
        </p:txBody>
      </p:sp>
      <p:sp>
        <p:nvSpPr>
          <p:cNvPr id="6" name="object 6"/>
          <p:cNvSpPr txBox="1">
            <a:spLocks noGrp="1"/>
          </p:cNvSpPr>
          <p:nvPr>
            <p:ph type="title"/>
          </p:nvPr>
        </p:nvSpPr>
        <p:spPr>
          <a:xfrm>
            <a:off x="590550" y="1039828"/>
            <a:ext cx="2294171" cy="492827"/>
          </a:xfrm>
          <a:prstGeom prst="rect">
            <a:avLst/>
          </a:prstGeom>
          <a:solidFill>
            <a:srgbClr val="58B6DC"/>
          </a:solidFill>
        </p:spPr>
        <p:txBody>
          <a:bodyPr vert="horz" wrap="square" lIns="0" tIns="8890" rIns="0" bIns="0" rtlCol="0" anchor="ctr">
            <a:spAutoFit/>
          </a:bodyPr>
          <a:lstStyle/>
          <a:p>
            <a:pPr marL="35562">
              <a:lnSpc>
                <a:spcPct val="100000"/>
              </a:lnSpc>
              <a:spcBef>
                <a:spcPts val="70"/>
              </a:spcBef>
            </a:pPr>
            <a:r>
              <a:rPr sz="3144" b="1" spc="-5">
                <a:solidFill>
                  <a:schemeClr val="tx1"/>
                </a:solidFill>
                <a:latin typeface="Arial" panose="020B0604020202020204" pitchFamily="34" charset="0"/>
                <a:cs typeface="Arial" panose="020B0604020202020204" pitchFamily="34" charset="0"/>
              </a:rPr>
              <a:t>Thank</a:t>
            </a:r>
            <a:r>
              <a:rPr sz="3144" b="1" spc="-45">
                <a:solidFill>
                  <a:schemeClr val="tx1"/>
                </a:solidFill>
                <a:latin typeface="Arial" panose="020B0604020202020204" pitchFamily="34" charset="0"/>
                <a:cs typeface="Arial" panose="020B0604020202020204" pitchFamily="34" charset="0"/>
              </a:rPr>
              <a:t> </a:t>
            </a:r>
            <a:r>
              <a:rPr sz="3144" b="1" spc="-5">
                <a:solidFill>
                  <a:schemeClr val="tx1"/>
                </a:solidFill>
                <a:latin typeface="Arial" panose="020B0604020202020204" pitchFamily="34" charset="0"/>
                <a:cs typeface="Arial" panose="020B0604020202020204" pitchFamily="34" charset="0"/>
              </a:rPr>
              <a:t>you!</a:t>
            </a:r>
            <a:endParaRPr sz="3144" b="1">
              <a:solidFill>
                <a:schemeClr val="tx1"/>
              </a:solidFill>
              <a:latin typeface="Arial" panose="020B0604020202020204" pitchFamily="34" charset="0"/>
              <a:cs typeface="Arial" panose="020B0604020202020204" pitchFamily="34" charset="0"/>
            </a:endParaRPr>
          </a:p>
        </p:txBody>
      </p:sp>
      <p:sp>
        <p:nvSpPr>
          <p:cNvPr id="7" name="object 6"/>
          <p:cNvSpPr txBox="1">
            <a:spLocks/>
          </p:cNvSpPr>
          <p:nvPr/>
        </p:nvSpPr>
        <p:spPr>
          <a:xfrm>
            <a:off x="2884721" y="1760565"/>
            <a:ext cx="1253332" cy="492827"/>
          </a:xfrm>
          <a:prstGeom prst="rect">
            <a:avLst/>
          </a:prstGeom>
          <a:solidFill>
            <a:srgbClr val="58B6DC"/>
          </a:solidFill>
        </p:spPr>
        <p:txBody>
          <a:bodyPr vert="horz" wrap="square" lIns="0" tIns="8890" rIns="0" bIns="0" rtlCol="0" anchor="ctr">
            <a:spAutoFit/>
          </a:bodyPr>
          <a:lstStyle>
            <a:lvl1pPr algn="l" defTabSz="914400" rtl="0" eaLnBrk="1" latinLnBrk="0" hangingPunct="1">
              <a:lnSpc>
                <a:spcPct val="90000"/>
              </a:lnSpc>
              <a:spcBef>
                <a:spcPct val="0"/>
              </a:spcBef>
              <a:buNone/>
              <a:defRPr sz="1985" b="1" i="0" u="sng" kern="1200">
                <a:solidFill>
                  <a:schemeClr val="tx1"/>
                </a:solidFill>
                <a:latin typeface="Arial"/>
                <a:ea typeface="+mj-ea"/>
                <a:cs typeface="Arial"/>
              </a:defRPr>
            </a:lvl1pPr>
          </a:lstStyle>
          <a:p>
            <a:pPr marL="35562">
              <a:lnSpc>
                <a:spcPct val="100000"/>
              </a:lnSpc>
              <a:spcBef>
                <a:spcPts val="70"/>
              </a:spcBef>
            </a:pPr>
            <a:r>
              <a:rPr lang="de-DE" sz="3144" u="none" spc="-5"/>
              <a:t>Merci!</a:t>
            </a:r>
            <a:endParaRPr lang="de-DE" sz="3144"/>
          </a:p>
        </p:txBody>
      </p:sp>
      <p:sp>
        <p:nvSpPr>
          <p:cNvPr id="8" name="object 6"/>
          <p:cNvSpPr txBox="1">
            <a:spLocks/>
          </p:cNvSpPr>
          <p:nvPr/>
        </p:nvSpPr>
        <p:spPr>
          <a:xfrm>
            <a:off x="4138053" y="2481302"/>
            <a:ext cx="1419961" cy="492827"/>
          </a:xfrm>
          <a:prstGeom prst="rect">
            <a:avLst/>
          </a:prstGeom>
          <a:solidFill>
            <a:srgbClr val="58B6DC"/>
          </a:solidFill>
        </p:spPr>
        <p:txBody>
          <a:bodyPr vert="horz" wrap="square" lIns="0" tIns="8890" rIns="0" bIns="0" rtlCol="0" anchor="ctr">
            <a:spAutoFit/>
          </a:bodyPr>
          <a:lstStyle>
            <a:lvl1pPr algn="l" defTabSz="914400" rtl="0" eaLnBrk="1" latinLnBrk="0" hangingPunct="1">
              <a:lnSpc>
                <a:spcPct val="90000"/>
              </a:lnSpc>
              <a:spcBef>
                <a:spcPct val="0"/>
              </a:spcBef>
              <a:buNone/>
              <a:defRPr sz="1985" b="1" i="0" u="sng" kern="1200">
                <a:solidFill>
                  <a:schemeClr val="tx1"/>
                </a:solidFill>
                <a:latin typeface="Arial"/>
                <a:ea typeface="+mj-ea"/>
                <a:cs typeface="Arial"/>
              </a:defRPr>
            </a:lvl1pPr>
          </a:lstStyle>
          <a:p>
            <a:pPr marL="35562">
              <a:lnSpc>
                <a:spcPct val="100000"/>
              </a:lnSpc>
              <a:spcBef>
                <a:spcPts val="70"/>
              </a:spcBef>
            </a:pPr>
            <a:r>
              <a:rPr lang="de-DE" sz="3144" u="none" spc="-5"/>
              <a:t>Grazie!</a:t>
            </a:r>
            <a:endParaRPr lang="de-DE" sz="3144"/>
          </a:p>
        </p:txBody>
      </p:sp>
      <p:sp>
        <p:nvSpPr>
          <p:cNvPr id="9" name="object 6"/>
          <p:cNvSpPr txBox="1">
            <a:spLocks/>
          </p:cNvSpPr>
          <p:nvPr/>
        </p:nvSpPr>
        <p:spPr>
          <a:xfrm>
            <a:off x="5558014" y="3202039"/>
            <a:ext cx="1850398" cy="492827"/>
          </a:xfrm>
          <a:prstGeom prst="rect">
            <a:avLst/>
          </a:prstGeom>
          <a:solidFill>
            <a:srgbClr val="58B6DC"/>
          </a:solidFill>
        </p:spPr>
        <p:txBody>
          <a:bodyPr vert="horz" wrap="square" lIns="0" tIns="8890" rIns="0" bIns="0" rtlCol="0" anchor="ctr">
            <a:spAutoFit/>
          </a:bodyPr>
          <a:lstStyle>
            <a:lvl1pPr algn="l" defTabSz="914400" rtl="0" eaLnBrk="1" latinLnBrk="0" hangingPunct="1">
              <a:lnSpc>
                <a:spcPct val="90000"/>
              </a:lnSpc>
              <a:spcBef>
                <a:spcPct val="0"/>
              </a:spcBef>
              <a:buNone/>
              <a:defRPr sz="1985" b="1" i="0" u="sng" kern="1200">
                <a:solidFill>
                  <a:schemeClr val="tx1"/>
                </a:solidFill>
                <a:latin typeface="Arial"/>
                <a:ea typeface="+mj-ea"/>
                <a:cs typeface="Arial"/>
              </a:defRPr>
            </a:lvl1pPr>
          </a:lstStyle>
          <a:p>
            <a:pPr marL="35562">
              <a:lnSpc>
                <a:spcPct val="100000"/>
              </a:lnSpc>
              <a:spcBef>
                <a:spcPts val="70"/>
              </a:spcBef>
            </a:pPr>
            <a:r>
              <a:rPr lang="de-DE" sz="3144" u="none" spc="-5"/>
              <a:t>¡Gracias!</a:t>
            </a:r>
            <a:endParaRPr lang="de-DE" sz="3144"/>
          </a:p>
        </p:txBody>
      </p:sp>
      <p:sp>
        <p:nvSpPr>
          <p:cNvPr id="11" name="object 6"/>
          <p:cNvSpPr txBox="1">
            <a:spLocks/>
          </p:cNvSpPr>
          <p:nvPr/>
        </p:nvSpPr>
        <p:spPr>
          <a:xfrm>
            <a:off x="8524717" y="4626943"/>
            <a:ext cx="1876584" cy="492827"/>
          </a:xfrm>
          <a:prstGeom prst="rect">
            <a:avLst/>
          </a:prstGeom>
          <a:gradFill>
            <a:gsLst>
              <a:gs pos="0">
                <a:schemeClr val="accent1">
                  <a:lumMod val="5000"/>
                  <a:lumOff val="95000"/>
                </a:schemeClr>
              </a:gs>
              <a:gs pos="0">
                <a:srgbClr val="6E6EFF"/>
              </a:gs>
              <a:gs pos="50000">
                <a:srgbClr val="FFFF00">
                  <a:lumMod val="100000"/>
                </a:srgbClr>
              </a:gs>
              <a:gs pos="42000">
                <a:schemeClr val="accent1">
                  <a:lumMod val="30000"/>
                  <a:lumOff val="70000"/>
                </a:schemeClr>
              </a:gs>
            </a:gsLst>
            <a:lin ang="5400000" scaled="1"/>
          </a:gradFill>
        </p:spPr>
        <p:txBody>
          <a:bodyPr vert="horz" wrap="square" lIns="0" tIns="8890" rIns="0" bIns="0" rtlCol="0" anchor="ctr">
            <a:spAutoFit/>
          </a:bodyPr>
          <a:lstStyle>
            <a:lvl1pPr algn="l" defTabSz="914400" rtl="0" eaLnBrk="1" latinLnBrk="0" hangingPunct="1">
              <a:lnSpc>
                <a:spcPct val="90000"/>
              </a:lnSpc>
              <a:spcBef>
                <a:spcPct val="0"/>
              </a:spcBef>
              <a:buNone/>
              <a:defRPr sz="1985" b="1" i="0" u="sng" kern="1200">
                <a:solidFill>
                  <a:schemeClr val="tx1"/>
                </a:solidFill>
                <a:latin typeface="Arial"/>
                <a:ea typeface="+mj-ea"/>
                <a:cs typeface="Arial"/>
              </a:defRPr>
            </a:lvl1pPr>
          </a:lstStyle>
          <a:p>
            <a:pPr marL="35562">
              <a:lnSpc>
                <a:spcPct val="100000"/>
              </a:lnSpc>
              <a:spcBef>
                <a:spcPts val="70"/>
              </a:spcBef>
            </a:pPr>
            <a:r>
              <a:rPr lang="az-Cyrl-AZ" sz="3144" u="none" spc="-5"/>
              <a:t>Спасибі!</a:t>
            </a:r>
          </a:p>
        </p:txBody>
      </p:sp>
      <p:sp>
        <p:nvSpPr>
          <p:cNvPr id="12" name="object 6"/>
          <p:cNvSpPr txBox="1">
            <a:spLocks/>
          </p:cNvSpPr>
          <p:nvPr/>
        </p:nvSpPr>
        <p:spPr>
          <a:xfrm>
            <a:off x="7408412" y="3914491"/>
            <a:ext cx="1116304" cy="492827"/>
          </a:xfrm>
          <a:prstGeom prst="rect">
            <a:avLst/>
          </a:prstGeom>
          <a:solidFill>
            <a:srgbClr val="58B6DC"/>
          </a:solidFill>
        </p:spPr>
        <p:txBody>
          <a:bodyPr vert="horz" wrap="square" lIns="0" tIns="8890" rIns="0" bIns="0" rtlCol="0" anchor="ctr">
            <a:spAutoFit/>
          </a:bodyPr>
          <a:lstStyle>
            <a:lvl1pPr algn="l" defTabSz="914400" rtl="0" eaLnBrk="1" latinLnBrk="0" hangingPunct="1">
              <a:lnSpc>
                <a:spcPct val="90000"/>
              </a:lnSpc>
              <a:spcBef>
                <a:spcPct val="0"/>
              </a:spcBef>
              <a:buNone/>
              <a:defRPr sz="1985" b="1" i="0" u="sng" kern="1200">
                <a:solidFill>
                  <a:schemeClr val="tx1"/>
                </a:solidFill>
                <a:latin typeface="Arial"/>
                <a:ea typeface="+mj-ea"/>
                <a:cs typeface="Arial"/>
              </a:defRPr>
            </a:lvl1pPr>
          </a:lstStyle>
          <a:p>
            <a:pPr marL="35562">
              <a:lnSpc>
                <a:spcPct val="100000"/>
              </a:lnSpc>
              <a:spcBef>
                <a:spcPts val="70"/>
              </a:spcBef>
            </a:pPr>
            <a:r>
              <a:rPr lang="he-IL" sz="3144" u="none" spc="-5"/>
              <a:t>תודה!</a:t>
            </a:r>
            <a:endParaRPr lang="de-DE" sz="3144"/>
          </a:p>
        </p:txBody>
      </p:sp>
    </p:spTree>
    <p:extLst>
      <p:ext uri="{BB962C8B-B14F-4D97-AF65-F5344CB8AC3E}">
        <p14:creationId xmlns:p14="http://schemas.microsoft.com/office/powerpoint/2010/main" val="9622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 y="889719"/>
            <a:ext cx="2374025" cy="577081"/>
          </a:xfrm>
        </p:spPr>
        <p:txBody>
          <a:bodyPr/>
          <a:lstStyle/>
          <a:p>
            <a:r>
              <a:rPr lang="de-DE" dirty="0"/>
              <a:t>Gliederung</a:t>
            </a:r>
          </a:p>
        </p:txBody>
      </p:sp>
      <p:sp>
        <p:nvSpPr>
          <p:cNvPr id="3" name="Content Placeholder 2"/>
          <p:cNvSpPr>
            <a:spLocks noGrp="1"/>
          </p:cNvSpPr>
          <p:nvPr>
            <p:ph idx="1"/>
          </p:nvPr>
        </p:nvSpPr>
        <p:spPr/>
        <p:txBody>
          <a:bodyPr/>
          <a:lstStyle/>
          <a:p>
            <a:r>
              <a:rPr lang="de-DE" b="1" dirty="0"/>
              <a:t>Teil 1: Inputphase: </a:t>
            </a:r>
            <a:r>
              <a:rPr lang="de-DE" dirty="0"/>
              <a:t> Einführung in das Thema durch Impulsvorträge</a:t>
            </a:r>
          </a:p>
          <a:p>
            <a:pPr lvl="1"/>
            <a:r>
              <a:rPr lang="de-DE" dirty="0"/>
              <a:t>I: Künstliche Intelligenz in Prüfungen aus der Sicht des Datenschutzes</a:t>
            </a:r>
          </a:p>
          <a:p>
            <a:pPr lvl="1"/>
            <a:r>
              <a:rPr lang="de-DE" dirty="0"/>
              <a:t>II: Künstliche Intelligenz in Prüfungen aus der Sicht des Urheberrechts</a:t>
            </a:r>
          </a:p>
          <a:p>
            <a:r>
              <a:rPr lang="de-DE" b="1" dirty="0"/>
              <a:t>Teil 2: Gruppenarbeitsphase</a:t>
            </a:r>
            <a:r>
              <a:rPr lang="de-DE" dirty="0"/>
              <a:t>:  </a:t>
            </a:r>
          </a:p>
          <a:p>
            <a:pPr lvl="1"/>
            <a:r>
              <a:rPr lang="de-DE" dirty="0"/>
              <a:t>Arbeitsgruppe: Prüfungsrecht und Urheberrecht</a:t>
            </a:r>
          </a:p>
          <a:p>
            <a:r>
              <a:rPr lang="de-DE" b="1" dirty="0"/>
              <a:t>Teil 3: Zusammenführung der Ergebnisse</a:t>
            </a:r>
          </a:p>
        </p:txBody>
      </p:sp>
    </p:spTree>
    <p:extLst>
      <p:ext uri="{BB962C8B-B14F-4D97-AF65-F5344CB8AC3E}">
        <p14:creationId xmlns:p14="http://schemas.microsoft.com/office/powerpoint/2010/main" val="104632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144FB-F17A-457F-AF8D-8DC9C5686D17}"/>
              </a:ext>
            </a:extLst>
          </p:cNvPr>
          <p:cNvSpPr>
            <a:spLocks noGrp="1"/>
          </p:cNvSpPr>
          <p:nvPr>
            <p:ph type="title"/>
          </p:nvPr>
        </p:nvSpPr>
        <p:spPr/>
        <p:txBody>
          <a:bodyPr>
            <a:normAutofit/>
          </a:bodyPr>
          <a:lstStyle/>
          <a:p>
            <a:r>
              <a:rPr lang="de-DE" sz="2800" dirty="0"/>
              <a:t>Teil 1: Inputphase</a:t>
            </a:r>
          </a:p>
        </p:txBody>
      </p:sp>
    </p:spTree>
    <p:extLst>
      <p:ext uri="{BB962C8B-B14F-4D97-AF65-F5344CB8AC3E}">
        <p14:creationId xmlns:p14="http://schemas.microsoft.com/office/powerpoint/2010/main" val="206097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7A1FD-1FA9-4566-B7BD-70FFB9F2281D}"/>
              </a:ext>
            </a:extLst>
          </p:cNvPr>
          <p:cNvSpPr>
            <a:spLocks noGrp="1"/>
          </p:cNvSpPr>
          <p:nvPr>
            <p:ph type="title"/>
          </p:nvPr>
        </p:nvSpPr>
        <p:spPr>
          <a:xfrm>
            <a:off x="0" y="839251"/>
            <a:ext cx="7927211" cy="1061829"/>
          </a:xfrm>
        </p:spPr>
        <p:txBody>
          <a:bodyPr/>
          <a:lstStyle/>
          <a:p>
            <a:r>
              <a:rPr lang="de-DE" dirty="0"/>
              <a:t>	I) Künstliche Intelligenz in Prüfungen </a:t>
            </a:r>
            <a:br>
              <a:rPr lang="de-DE" dirty="0"/>
            </a:br>
            <a:r>
              <a:rPr lang="de-DE" dirty="0"/>
              <a:t> 	aus der Sicht des Datenschutzes a)</a:t>
            </a:r>
          </a:p>
        </p:txBody>
      </p:sp>
      <p:sp>
        <p:nvSpPr>
          <p:cNvPr id="3" name="Inhaltsplatzhalter 2">
            <a:extLst>
              <a:ext uri="{FF2B5EF4-FFF2-40B4-BE49-F238E27FC236}">
                <a16:creationId xmlns:a16="http://schemas.microsoft.com/office/drawing/2014/main" id="{DA9AEB45-98DF-41E7-BF76-D3B0E8B7E955}"/>
              </a:ext>
            </a:extLst>
          </p:cNvPr>
          <p:cNvSpPr>
            <a:spLocks noGrp="1"/>
          </p:cNvSpPr>
          <p:nvPr>
            <p:ph idx="1"/>
          </p:nvPr>
        </p:nvSpPr>
        <p:spPr>
          <a:xfrm>
            <a:off x="838200" y="2085654"/>
            <a:ext cx="10515600" cy="4099389"/>
          </a:xfrm>
        </p:spPr>
        <p:txBody>
          <a:bodyPr>
            <a:normAutofit/>
          </a:bodyPr>
          <a:lstStyle/>
          <a:p>
            <a:r>
              <a:rPr lang="de-DE" sz="1800" dirty="0"/>
              <a:t>Datenschutz der Nutzer einer KI:</a:t>
            </a:r>
          </a:p>
          <a:p>
            <a:pPr lvl="1"/>
            <a:r>
              <a:rPr lang="de-DE" sz="1800" dirty="0"/>
              <a:t>OpenAI verarbeitet bei Anmeldung personenbezogene Daten, wie Vor- und Nachname, Emailadresse, Telefonnummer u.a.</a:t>
            </a:r>
          </a:p>
          <a:p>
            <a:pPr lvl="1"/>
            <a:r>
              <a:rPr lang="de-DE" sz="1800" dirty="0"/>
              <a:t>Anmeldung muss für Prüflinge im Rahmen der Nutzung der KI bei einer Prüfung daher freiwillig sein. Zumindest muss dies in der jeweiligen PO geregelt sein</a:t>
            </a:r>
            <a:r>
              <a:rPr lang="de-DE" sz="1800" dirty="0" smtClean="0"/>
              <a:t>.</a:t>
            </a:r>
          </a:p>
          <a:p>
            <a:pPr lvl="2">
              <a:buFont typeface="Wingdings" panose="05000000000000000000" pitchFamily="2" charset="2"/>
              <a:buChar char="Ø"/>
            </a:pPr>
            <a:r>
              <a:rPr lang="de-DE" sz="1800" dirty="0" smtClean="0"/>
              <a:t>Alternative: Erstellung und Nutzung eines gemeinsamen Uni-Accounts</a:t>
            </a:r>
            <a:endParaRPr lang="de-DE" sz="1800" dirty="0"/>
          </a:p>
          <a:p>
            <a:pPr lvl="1"/>
            <a:r>
              <a:rPr lang="de-DE" sz="1800" dirty="0"/>
              <a:t>Auch die Art der in Prompts formulierten Fragen lässt Rückschlüsse auf Interessen zu politischen, religiösen, weltanschaulichen u.a. Interessen oder z.B. zur familiären oder sexuellen Lebenssituation des Nutzers zu. </a:t>
            </a:r>
          </a:p>
          <a:p>
            <a:pPr lvl="1"/>
            <a:r>
              <a:rPr lang="de-DE" sz="1800" dirty="0"/>
              <a:t>Wie diese z.T. personenbezogenen Daten durch die KI-Anbieter verarbeitet werden, ist zur Zeit unklar.</a:t>
            </a:r>
          </a:p>
          <a:p>
            <a:pPr lvl="1"/>
            <a:endParaRPr lang="de-DE" sz="1800" dirty="0"/>
          </a:p>
          <a:p>
            <a:pPr lvl="1"/>
            <a:endParaRPr lang="de-DE" dirty="0"/>
          </a:p>
        </p:txBody>
      </p:sp>
    </p:spTree>
    <p:extLst>
      <p:ext uri="{BB962C8B-B14F-4D97-AF65-F5344CB8AC3E}">
        <p14:creationId xmlns:p14="http://schemas.microsoft.com/office/powerpoint/2010/main" val="46787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7A1FD-1FA9-4566-B7BD-70FFB9F2281D}"/>
              </a:ext>
            </a:extLst>
          </p:cNvPr>
          <p:cNvSpPr>
            <a:spLocks noGrp="1"/>
          </p:cNvSpPr>
          <p:nvPr>
            <p:ph type="title"/>
          </p:nvPr>
        </p:nvSpPr>
        <p:spPr>
          <a:xfrm>
            <a:off x="0" y="839251"/>
            <a:ext cx="7927211" cy="1061829"/>
          </a:xfrm>
        </p:spPr>
        <p:txBody>
          <a:bodyPr/>
          <a:lstStyle/>
          <a:p>
            <a:r>
              <a:rPr lang="de-DE" dirty="0"/>
              <a:t>	I) Künstliche Intelligenz in Prüfungen </a:t>
            </a:r>
            <a:br>
              <a:rPr lang="de-DE" dirty="0"/>
            </a:br>
            <a:r>
              <a:rPr lang="de-DE" dirty="0"/>
              <a:t> 	aus der Sicht des Datenschutzes b)</a:t>
            </a:r>
          </a:p>
        </p:txBody>
      </p:sp>
      <p:sp>
        <p:nvSpPr>
          <p:cNvPr id="3" name="Inhaltsplatzhalter 2">
            <a:extLst>
              <a:ext uri="{FF2B5EF4-FFF2-40B4-BE49-F238E27FC236}">
                <a16:creationId xmlns:a16="http://schemas.microsoft.com/office/drawing/2014/main" id="{DA9AEB45-98DF-41E7-BF76-D3B0E8B7E955}"/>
              </a:ext>
            </a:extLst>
          </p:cNvPr>
          <p:cNvSpPr>
            <a:spLocks noGrp="1"/>
          </p:cNvSpPr>
          <p:nvPr>
            <p:ph idx="1"/>
          </p:nvPr>
        </p:nvSpPr>
        <p:spPr>
          <a:xfrm>
            <a:off x="838200" y="2011638"/>
            <a:ext cx="10515600" cy="4173405"/>
          </a:xfrm>
        </p:spPr>
        <p:txBody>
          <a:bodyPr>
            <a:normAutofit/>
          </a:bodyPr>
          <a:lstStyle/>
          <a:p>
            <a:r>
              <a:rPr lang="de-DE" sz="1800" dirty="0"/>
              <a:t>Datenschutz von Dritten bei Nutzung einer KI:</a:t>
            </a:r>
          </a:p>
          <a:p>
            <a:pPr lvl="1"/>
            <a:r>
              <a:rPr lang="de-DE" sz="1800" dirty="0"/>
              <a:t>Eingabe personenbezogener Daten im Rahmen eines Prompts: Art und Weise der Weiterverarbeitung dieser Daten durch die KI ist intransparent; Daten werden genutzt, um die KI zu verbessern und weiter zu trainieren. Deshalb ist von der Eingabe personenbezogener Daten bei Prompts abzuraten.</a:t>
            </a:r>
          </a:p>
          <a:p>
            <a:pPr lvl="2">
              <a:buFont typeface="Wingdings" panose="05000000000000000000" pitchFamily="2" charset="2"/>
              <a:buChar char="Ø"/>
            </a:pPr>
            <a:r>
              <a:rPr lang="de-DE" sz="1800" dirty="0"/>
              <a:t>Ausnahme: Personen des öffentlichen Lebens, soweit deren personenbezogenen Daten allgemein bekannt sind.</a:t>
            </a:r>
          </a:p>
          <a:p>
            <a:pPr lvl="1"/>
            <a:r>
              <a:rPr lang="de-DE" sz="1800" dirty="0"/>
              <a:t>Problem: fehlende Transparenz (s.o.): KI ist Black Box, lt. BSI: </a:t>
            </a:r>
            <a:r>
              <a:rPr lang="de-DE" sz="1800" i="1" dirty="0"/>
              <a:t>„Die Funktionsweise der Algorithmen ist nicht bekannt und nachvollziehbar“. </a:t>
            </a:r>
            <a:r>
              <a:rPr lang="de-DE" sz="1800" dirty="0"/>
              <a:t>Es ist daher praktisch unmöglich, betroffene Personen verständlich über die Verarbeitung ihrer personenbezogenen Daten zu informieren und den Grundsatz der Transparenz nach Art. 5 Abs. 1 </a:t>
            </a:r>
            <a:r>
              <a:rPr lang="de-DE" sz="1800" dirty="0" err="1"/>
              <a:t>lit</a:t>
            </a:r>
            <a:r>
              <a:rPr lang="de-DE" sz="1800" dirty="0"/>
              <a:t> a) DS-GVO zu erfüllen.</a:t>
            </a:r>
          </a:p>
          <a:p>
            <a:pPr lvl="1"/>
            <a:endParaRPr lang="de-DE" sz="1800" dirty="0"/>
          </a:p>
          <a:p>
            <a:pPr lvl="1"/>
            <a:endParaRPr lang="de-DE" dirty="0"/>
          </a:p>
        </p:txBody>
      </p:sp>
    </p:spTree>
    <p:extLst>
      <p:ext uri="{BB962C8B-B14F-4D97-AF65-F5344CB8AC3E}">
        <p14:creationId xmlns:p14="http://schemas.microsoft.com/office/powerpoint/2010/main" val="3685385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7A1FD-1FA9-4566-B7BD-70FFB9F2281D}"/>
              </a:ext>
            </a:extLst>
          </p:cNvPr>
          <p:cNvSpPr>
            <a:spLocks noGrp="1"/>
          </p:cNvSpPr>
          <p:nvPr>
            <p:ph type="title"/>
          </p:nvPr>
        </p:nvSpPr>
        <p:spPr>
          <a:xfrm>
            <a:off x="0" y="832901"/>
            <a:ext cx="7927211" cy="1061829"/>
          </a:xfrm>
        </p:spPr>
        <p:txBody>
          <a:bodyPr/>
          <a:lstStyle/>
          <a:p>
            <a:r>
              <a:rPr lang="de-DE" dirty="0"/>
              <a:t>	I) Künstliche Intelligenz in Prüfungen </a:t>
            </a:r>
            <a:br>
              <a:rPr lang="de-DE" dirty="0"/>
            </a:br>
            <a:r>
              <a:rPr lang="de-DE" dirty="0"/>
              <a:t> 	aus der Sicht des Datenschutzes c)</a:t>
            </a:r>
          </a:p>
        </p:txBody>
      </p:sp>
      <p:sp>
        <p:nvSpPr>
          <p:cNvPr id="3" name="Inhaltsplatzhalter 2">
            <a:extLst>
              <a:ext uri="{FF2B5EF4-FFF2-40B4-BE49-F238E27FC236}">
                <a16:creationId xmlns:a16="http://schemas.microsoft.com/office/drawing/2014/main" id="{DA9AEB45-98DF-41E7-BF76-D3B0E8B7E955}"/>
              </a:ext>
            </a:extLst>
          </p:cNvPr>
          <p:cNvSpPr>
            <a:spLocks noGrp="1"/>
          </p:cNvSpPr>
          <p:nvPr>
            <p:ph idx="1"/>
          </p:nvPr>
        </p:nvSpPr>
        <p:spPr>
          <a:xfrm>
            <a:off x="838200" y="2180188"/>
            <a:ext cx="10515600" cy="3417494"/>
          </a:xfrm>
        </p:spPr>
        <p:txBody>
          <a:bodyPr>
            <a:normAutofit fontScale="92500"/>
          </a:bodyPr>
          <a:lstStyle/>
          <a:p>
            <a:r>
              <a:rPr lang="de-DE" dirty="0"/>
              <a:t>Rechtlicher Rahmen:</a:t>
            </a:r>
          </a:p>
          <a:p>
            <a:pPr lvl="1"/>
            <a:r>
              <a:rPr lang="de-DE" dirty="0"/>
              <a:t>Seit 11. Juli 2023 neuer Angemessenheitsbeschluss der Europäischen Kommission für den Datenschutzrahmen EU-USA: Damit ist der Datentransfer EU -&gt; USA im Prinzip legal. Vorläufig!</a:t>
            </a:r>
          </a:p>
          <a:p>
            <a:pPr lvl="1"/>
            <a:r>
              <a:rPr lang="de-DE" dirty="0"/>
              <a:t>Neue KI-Verordnung der EU:</a:t>
            </a:r>
          </a:p>
          <a:p>
            <a:pPr lvl="1">
              <a:buFont typeface="Symbol" pitchFamily="2" charset="2"/>
              <a:buChar char="-"/>
            </a:pPr>
            <a:r>
              <a:rPr lang="de-DE" dirty="0"/>
              <a:t>KI-Technologien werden in risikobasierte Kategorien eingeteilt, damit sind verschiedene Compliance-Anforderungen und Informationspflichten verknüpft.</a:t>
            </a:r>
          </a:p>
          <a:p>
            <a:pPr lvl="1">
              <a:buFont typeface="Symbol" pitchFamily="2" charset="2"/>
              <a:buChar char="-"/>
            </a:pPr>
            <a:r>
              <a:rPr lang="de-DE" dirty="0"/>
              <a:t>Technologien, die ein unakzeptables Risiko darstellen, wie beispielsweise Social Scoring oder Teile der biometrischen Videoüberwachung und subtilen Verhaltensbeeinflussung, sollen gänzlich untersagt werden.</a:t>
            </a:r>
          </a:p>
          <a:p>
            <a:pPr lvl="1">
              <a:buFont typeface="Symbol" pitchFamily="2" charset="2"/>
              <a:buChar char="-"/>
            </a:pPr>
            <a:r>
              <a:rPr lang="de-DE" dirty="0"/>
              <a:t>befindet sich derzeit im Gesetzgebungsverfahren; tritt wahrscheinlich 2024 in Kraft.</a:t>
            </a:r>
          </a:p>
          <a:p>
            <a:pPr lvl="1"/>
            <a:endParaRPr lang="de-DE" dirty="0"/>
          </a:p>
        </p:txBody>
      </p:sp>
    </p:spTree>
    <p:extLst>
      <p:ext uri="{BB962C8B-B14F-4D97-AF65-F5344CB8AC3E}">
        <p14:creationId xmlns:p14="http://schemas.microsoft.com/office/powerpoint/2010/main" val="201834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7A1FD-1FA9-4566-B7BD-70FFB9F2281D}"/>
              </a:ext>
            </a:extLst>
          </p:cNvPr>
          <p:cNvSpPr>
            <a:spLocks noGrp="1"/>
          </p:cNvSpPr>
          <p:nvPr>
            <p:ph type="title"/>
          </p:nvPr>
        </p:nvSpPr>
        <p:spPr>
          <a:xfrm>
            <a:off x="0" y="832901"/>
            <a:ext cx="7927211" cy="1061829"/>
          </a:xfrm>
        </p:spPr>
        <p:txBody>
          <a:bodyPr/>
          <a:lstStyle/>
          <a:p>
            <a:r>
              <a:rPr lang="de-DE" dirty="0"/>
              <a:t>	I) Künstliche Intelligenz in Prüfungen </a:t>
            </a:r>
            <a:br>
              <a:rPr lang="de-DE" dirty="0"/>
            </a:br>
            <a:r>
              <a:rPr lang="de-DE" dirty="0"/>
              <a:t> 	aus der Sicht des Datenschutzes d)</a:t>
            </a:r>
          </a:p>
        </p:txBody>
      </p:sp>
      <p:sp>
        <p:nvSpPr>
          <p:cNvPr id="3" name="Inhaltsplatzhalter 2">
            <a:extLst>
              <a:ext uri="{FF2B5EF4-FFF2-40B4-BE49-F238E27FC236}">
                <a16:creationId xmlns:a16="http://schemas.microsoft.com/office/drawing/2014/main" id="{DA9AEB45-98DF-41E7-BF76-D3B0E8B7E955}"/>
              </a:ext>
            </a:extLst>
          </p:cNvPr>
          <p:cNvSpPr>
            <a:spLocks noGrp="1"/>
          </p:cNvSpPr>
          <p:nvPr>
            <p:ph idx="1"/>
          </p:nvPr>
        </p:nvSpPr>
        <p:spPr>
          <a:xfrm>
            <a:off x="838200" y="2180188"/>
            <a:ext cx="10515600" cy="3417494"/>
          </a:xfrm>
        </p:spPr>
        <p:txBody>
          <a:bodyPr>
            <a:normAutofit/>
          </a:bodyPr>
          <a:lstStyle/>
          <a:p>
            <a:r>
              <a:rPr lang="de-DE" dirty="0"/>
              <a:t>Fazit:</a:t>
            </a:r>
          </a:p>
          <a:p>
            <a:pPr lvl="1"/>
            <a:r>
              <a:rPr lang="de-DE" dirty="0"/>
              <a:t>Wie Chatbots für KI Daten verarbeiten, zu welchen Zwecken und wie lange, welche Algorithmen bei der Verarbeitung zum Einsatz kommen u.a.m. ist einer kritischen Beurteilung derzeit weitgehend entzogen. </a:t>
            </a:r>
            <a:r>
              <a:rPr lang="de-DE" dirty="0"/>
              <a:t>Eine aufklärte Einwilligung betroffener Personen kann wegen unzureichender Informationen nicht durchgeführt werden. Aus Sicht des Datenschutzes ist daher bis auf weiteres noch von der Nutzung von KI in Prüfungen abzuraten</a:t>
            </a:r>
            <a:r>
              <a:rPr lang="de-DE" dirty="0" smtClean="0"/>
              <a:t>.</a:t>
            </a:r>
            <a:endParaRPr lang="de-DE" dirty="0"/>
          </a:p>
          <a:p>
            <a:pPr lvl="1"/>
            <a:r>
              <a:rPr lang="de-DE" dirty="0"/>
              <a:t>Datenschutzbeauftragte der Länder bereiten zur Zeit koordinierte Anfragen an OpenAI vor.</a:t>
            </a:r>
          </a:p>
          <a:p>
            <a:pPr lvl="1"/>
            <a:r>
              <a:rPr lang="de-DE" dirty="0" smtClean="0"/>
              <a:t>KI-Verordnung </a:t>
            </a:r>
            <a:r>
              <a:rPr lang="de-DE" dirty="0"/>
              <a:t>der EU soll rechtlichen </a:t>
            </a:r>
            <a:r>
              <a:rPr lang="de-DE" dirty="0" smtClean="0"/>
              <a:t>Rahmen </a:t>
            </a:r>
            <a:r>
              <a:rPr lang="de-DE" dirty="0"/>
              <a:t>verbessern.</a:t>
            </a:r>
          </a:p>
          <a:p>
            <a:pPr lvl="1"/>
            <a:endParaRPr lang="de-DE" dirty="0"/>
          </a:p>
        </p:txBody>
      </p:sp>
    </p:spTree>
    <p:extLst>
      <p:ext uri="{BB962C8B-B14F-4D97-AF65-F5344CB8AC3E}">
        <p14:creationId xmlns:p14="http://schemas.microsoft.com/office/powerpoint/2010/main" val="142069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7A1FD-1FA9-4566-B7BD-70FFB9F2281D}"/>
              </a:ext>
            </a:extLst>
          </p:cNvPr>
          <p:cNvSpPr>
            <a:spLocks noGrp="1"/>
          </p:cNvSpPr>
          <p:nvPr>
            <p:ph type="title"/>
          </p:nvPr>
        </p:nvSpPr>
        <p:spPr>
          <a:xfrm>
            <a:off x="0" y="856636"/>
            <a:ext cx="7940036" cy="1061829"/>
          </a:xfrm>
        </p:spPr>
        <p:txBody>
          <a:bodyPr/>
          <a:lstStyle/>
          <a:p>
            <a:r>
              <a:rPr lang="de-DE" dirty="0"/>
              <a:t>	II) Künstliche Intelligenz in Prüfungen</a:t>
            </a:r>
            <a:br>
              <a:rPr lang="de-DE" dirty="0"/>
            </a:br>
            <a:r>
              <a:rPr lang="de-DE" dirty="0"/>
              <a:t> 	aus der Sicht des Urheberrechts a)</a:t>
            </a:r>
          </a:p>
        </p:txBody>
      </p:sp>
      <p:sp>
        <p:nvSpPr>
          <p:cNvPr id="3" name="Inhaltsplatzhalter 2">
            <a:extLst>
              <a:ext uri="{FF2B5EF4-FFF2-40B4-BE49-F238E27FC236}">
                <a16:creationId xmlns:a16="http://schemas.microsoft.com/office/drawing/2014/main" id="{DA9AEB45-98DF-41E7-BF76-D3B0E8B7E955}"/>
              </a:ext>
            </a:extLst>
          </p:cNvPr>
          <p:cNvSpPr>
            <a:spLocks noGrp="1"/>
          </p:cNvSpPr>
          <p:nvPr>
            <p:ph idx="1"/>
          </p:nvPr>
        </p:nvSpPr>
        <p:spPr>
          <a:xfrm>
            <a:off x="869949" y="1918465"/>
            <a:ext cx="10545147" cy="4328563"/>
          </a:xfrm>
        </p:spPr>
        <p:txBody>
          <a:bodyPr>
            <a:normAutofit lnSpcReduction="10000"/>
          </a:bodyPr>
          <a:lstStyle/>
          <a:p>
            <a:r>
              <a:rPr lang="de-DE" sz="1800" dirty="0"/>
              <a:t>Urheberrecht von KI-generierten Texten – genießen durch KI generierte Texte urheberrechtlichen Schutz? </a:t>
            </a:r>
          </a:p>
          <a:p>
            <a:pPr lvl="1"/>
            <a:r>
              <a:rPr lang="de-DE" sz="1800" dirty="0"/>
              <a:t>Siehe § 2 Abs. 2 UrhG: </a:t>
            </a:r>
            <a:r>
              <a:rPr lang="de-DE" sz="1800" i="1" dirty="0"/>
              <a:t>„Werke im Sinne dieses Gesetzes sind nur persönliche geistige Schöpfungen.“</a:t>
            </a:r>
            <a:r>
              <a:rPr lang="de-DE" sz="1800" dirty="0"/>
              <a:t>, Äußerungen einer maschinellen KI sind dies nicht, also (-)</a:t>
            </a:r>
          </a:p>
          <a:p>
            <a:pPr lvl="1"/>
            <a:r>
              <a:rPr lang="de-DE" sz="1800" dirty="0"/>
              <a:t>Deswegen auch kein Sammelwerk oder Datenbankwerk i.S.v. § 4 UrhG</a:t>
            </a:r>
          </a:p>
          <a:p>
            <a:pPr lvl="1"/>
            <a:r>
              <a:rPr lang="de-DE" sz="1800" dirty="0"/>
              <a:t>Aber: KI-Texte können durch die Verarbeitung der gigantischen Masse von Trainingsdaten geschützte Werke oder Werkteile dritter Rechteinhaber enthalten. Bei Verwendung durch die KI sind deren Rechte gem. §§ 13, 63 UrhG verletzt. </a:t>
            </a:r>
          </a:p>
          <a:p>
            <a:pPr lvl="2">
              <a:buFont typeface="Wingdings" pitchFamily="2" charset="2"/>
              <a:buChar char="Ø"/>
            </a:pPr>
            <a:r>
              <a:rPr lang="de-DE" sz="1800" dirty="0"/>
              <a:t>Auch hier Problem: KI ist Black Box; niemand weiß, wie OpenAI Trainingsdaten verarbeitet und ob die erzeugten Texte u.U. geschütztes Material enthalten.</a:t>
            </a:r>
            <a:endParaRPr lang="de-DE" sz="1800" i="1" dirty="0"/>
          </a:p>
          <a:p>
            <a:pPr lvl="2">
              <a:buFont typeface="Wingdings" pitchFamily="2" charset="2"/>
              <a:buChar char="Ø"/>
            </a:pPr>
            <a:r>
              <a:rPr lang="de-DE" sz="1800" dirty="0"/>
              <a:t>d.h. keine Kenntlichmachung von eventuellen Quellen, das Zustandekommen der Texte ist für Benutzer intransparent.</a:t>
            </a:r>
          </a:p>
          <a:p>
            <a:pPr lvl="1"/>
            <a:r>
              <a:rPr lang="de-DE" sz="1800" dirty="0"/>
              <a:t>Zumindest bei Grafik-KI, wie z.B. Dall-E, ist eine wiedererkennbare Übernahme nicht ausgeschlossen. Forscher bestätigten</a:t>
            </a:r>
            <a:r>
              <a:rPr lang="de-DE" sz="1800" baseline="30000" dirty="0"/>
              <a:t>1</a:t>
            </a:r>
            <a:r>
              <a:rPr lang="de-DE" sz="1800" dirty="0"/>
              <a:t>, dass die Übernehme eines Eigennamens als Prompt genügt, um ein Bild zu reproduzieren, dass als Trainingsdatum verwendet wurde.</a:t>
            </a:r>
          </a:p>
        </p:txBody>
      </p:sp>
      <p:sp>
        <p:nvSpPr>
          <p:cNvPr id="5" name="Textfeld 4">
            <a:extLst>
              <a:ext uri="{FF2B5EF4-FFF2-40B4-BE49-F238E27FC236}">
                <a16:creationId xmlns:a16="http://schemas.microsoft.com/office/drawing/2014/main" id="{DAB6C19D-DBF9-CBD0-21DF-AB2BC38179E7}"/>
              </a:ext>
            </a:extLst>
          </p:cNvPr>
          <p:cNvSpPr txBox="1"/>
          <p:nvPr/>
        </p:nvSpPr>
        <p:spPr>
          <a:xfrm>
            <a:off x="869949" y="6247028"/>
            <a:ext cx="1986441" cy="246221"/>
          </a:xfrm>
          <a:prstGeom prst="rect">
            <a:avLst/>
          </a:prstGeom>
          <a:noFill/>
        </p:spPr>
        <p:txBody>
          <a:bodyPr wrap="none" rtlCol="0">
            <a:spAutoFit/>
          </a:bodyPr>
          <a:lstStyle/>
          <a:p>
            <a:r>
              <a:rPr lang="de-DE" sz="1000" baseline="30000" dirty="0"/>
              <a:t>1</a:t>
            </a:r>
            <a:r>
              <a:rPr lang="de-DE" sz="1000" dirty="0"/>
              <a:t>https://</a:t>
            </a:r>
            <a:r>
              <a:rPr lang="de-DE" sz="1000" dirty="0" err="1"/>
              <a:t>arxiv.org</a:t>
            </a:r>
            <a:r>
              <a:rPr lang="de-DE" sz="1000" dirty="0"/>
              <a:t>/</a:t>
            </a:r>
            <a:r>
              <a:rPr lang="de-DE" sz="1000" dirty="0" err="1"/>
              <a:t>abs</a:t>
            </a:r>
            <a:r>
              <a:rPr lang="de-DE" sz="1000" dirty="0"/>
              <a:t>/2301.13188</a:t>
            </a:r>
          </a:p>
        </p:txBody>
      </p:sp>
    </p:spTree>
    <p:extLst>
      <p:ext uri="{BB962C8B-B14F-4D97-AF65-F5344CB8AC3E}">
        <p14:creationId xmlns:p14="http://schemas.microsoft.com/office/powerpoint/2010/main" val="262175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7A1FD-1FA9-4566-B7BD-70FFB9F2281D}"/>
              </a:ext>
            </a:extLst>
          </p:cNvPr>
          <p:cNvSpPr>
            <a:spLocks noGrp="1"/>
          </p:cNvSpPr>
          <p:nvPr>
            <p:ph type="title"/>
          </p:nvPr>
        </p:nvSpPr>
        <p:spPr>
          <a:xfrm>
            <a:off x="0" y="964586"/>
            <a:ext cx="7940036" cy="1061829"/>
          </a:xfrm>
        </p:spPr>
        <p:txBody>
          <a:bodyPr/>
          <a:lstStyle/>
          <a:p>
            <a:r>
              <a:rPr lang="de-DE" dirty="0"/>
              <a:t>	II) Künstliche Intelligenz in Prüfungen</a:t>
            </a:r>
            <a:br>
              <a:rPr lang="de-DE" dirty="0"/>
            </a:br>
            <a:r>
              <a:rPr lang="de-DE" dirty="0"/>
              <a:t> 	aus der Sicht des Urheberrechts b)</a:t>
            </a:r>
          </a:p>
        </p:txBody>
      </p:sp>
      <p:sp>
        <p:nvSpPr>
          <p:cNvPr id="3" name="Inhaltsplatzhalter 2">
            <a:extLst>
              <a:ext uri="{FF2B5EF4-FFF2-40B4-BE49-F238E27FC236}">
                <a16:creationId xmlns:a16="http://schemas.microsoft.com/office/drawing/2014/main" id="{DA9AEB45-98DF-41E7-BF76-D3B0E8B7E955}"/>
              </a:ext>
            </a:extLst>
          </p:cNvPr>
          <p:cNvSpPr>
            <a:spLocks noGrp="1"/>
          </p:cNvSpPr>
          <p:nvPr>
            <p:ph idx="1"/>
          </p:nvPr>
        </p:nvSpPr>
        <p:spPr>
          <a:xfrm>
            <a:off x="838199" y="2189518"/>
            <a:ext cx="10545147" cy="4220613"/>
          </a:xfrm>
        </p:spPr>
        <p:txBody>
          <a:bodyPr>
            <a:normAutofit/>
          </a:bodyPr>
          <a:lstStyle/>
          <a:p>
            <a:r>
              <a:rPr lang="de-DE" dirty="0"/>
              <a:t>Nutzung von Datenbanken und Webseiten (Webscraping) </a:t>
            </a:r>
          </a:p>
          <a:p>
            <a:pPr lvl="1"/>
            <a:r>
              <a:rPr lang="de-DE" dirty="0"/>
              <a:t>§ 87b UrhG (Rechte des Datenbankherstellers): Auslesung von Datenbanken durch KI; Uni macht sich bei der Nutzung von KI potentiell gem. § 97 UrhG haftbar und gem. § 106 UrhG strafbar. Praktisch, aber wenig relevant.</a:t>
            </a:r>
          </a:p>
          <a:p>
            <a:pPr lvl="1"/>
            <a:r>
              <a:rPr lang="de-DE" dirty="0"/>
              <a:t>§ 44b UrhG (Text und Data Mining): Rechtsverletzung nur bei Nutzungsvorbehalt des Rechteinhabers, siehe § 44b Abs. 3. Nutzt OpenAI nur Texte bzw. Webseiten ohne Nutzungsvorbehalt? Unbekannt. </a:t>
            </a:r>
          </a:p>
          <a:p>
            <a:endParaRPr lang="de-DE" dirty="0"/>
          </a:p>
        </p:txBody>
      </p:sp>
    </p:spTree>
    <p:extLst>
      <p:ext uri="{BB962C8B-B14F-4D97-AF65-F5344CB8AC3E}">
        <p14:creationId xmlns:p14="http://schemas.microsoft.com/office/powerpoint/2010/main" val="3402797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1120</Words>
  <Application>Microsoft Office PowerPoint</Application>
  <PresentationFormat>Breitbild</PresentationFormat>
  <Paragraphs>70</Paragraphs>
  <Slides>16</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Arial</vt:lpstr>
      <vt:lpstr>Calibri</vt:lpstr>
      <vt:lpstr>Söhne</vt:lpstr>
      <vt:lpstr>Symbol</vt:lpstr>
      <vt:lpstr>Times New Roman</vt:lpstr>
      <vt:lpstr>Wingdings</vt:lpstr>
      <vt:lpstr>Wingdings 3</vt:lpstr>
      <vt:lpstr>Office</vt:lpstr>
      <vt:lpstr>Vortragstitel. Untertitel</vt:lpstr>
      <vt:lpstr>Gliederung</vt:lpstr>
      <vt:lpstr>Teil 1: Inputphase</vt:lpstr>
      <vt:lpstr> I) Künstliche Intelligenz in Prüfungen    aus der Sicht des Datenschutzes a)</vt:lpstr>
      <vt:lpstr> I) Künstliche Intelligenz in Prüfungen    aus der Sicht des Datenschutzes b)</vt:lpstr>
      <vt:lpstr> I) Künstliche Intelligenz in Prüfungen    aus der Sicht des Datenschutzes c)</vt:lpstr>
      <vt:lpstr> I) Künstliche Intelligenz in Prüfungen    aus der Sicht des Datenschutzes d)</vt:lpstr>
      <vt:lpstr> II) Künstliche Intelligenz in Prüfungen   aus der Sicht des Urheberrechts a)</vt:lpstr>
      <vt:lpstr> II) Künstliche Intelligenz in Prüfungen   aus der Sicht des Urheberrechts b)</vt:lpstr>
      <vt:lpstr> II) Künstliche Intelligenz in Prüfungen   aus der Sicht des Urheberrechts c)</vt:lpstr>
      <vt:lpstr>Teil 2: Gruppenarbeit</vt:lpstr>
      <vt:lpstr>PowerPoint-Präsentation</vt:lpstr>
      <vt:lpstr>Schritt 1.: Brainstorming Fragen und Probleme </vt:lpstr>
      <vt:lpstr>Teil 3: Zusammenführung der Ergebnisse</vt:lpstr>
      <vt:lpstr>Martin Drossos  Universität Heidelberg Dezernat 2. Studium und Lehre   E-Mail: martin.drossos@uni-heidelberg.de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nw</dc:creator>
  <cp:lastModifiedBy>Ralph.Kraemer</cp:lastModifiedBy>
  <cp:revision>598</cp:revision>
  <cp:lastPrinted>2023-10-12T05:28:20Z</cp:lastPrinted>
  <dcterms:created xsi:type="dcterms:W3CDTF">2019-07-08T15:49:29Z</dcterms:created>
  <dcterms:modified xsi:type="dcterms:W3CDTF">2023-10-13T05:34:44Z</dcterms:modified>
</cp:coreProperties>
</file>